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7010400" cy="9296400"/>
  <p:embeddedFontLst>
    <p:embeddedFont>
      <p:font typeface="Calibri" panose="020F0502020204030204" pitchFamily="34" charset="0"/>
      <p:regular r:id="rId42"/>
      <p:bold r:id="rId43"/>
      <p:italic r:id="rId44"/>
      <p:boldItalic r:id="rId45"/>
    </p:embeddedFont>
    <p:embeddedFont>
      <p:font typeface="Century Gothic" panose="020B0502020202020204" pitchFamily="34" charset="0"/>
      <p:regular r:id="rId46"/>
      <p:bold r:id="rId47"/>
      <p:italic r:id="rId48"/>
      <p:boldItalic r:id="rId49"/>
    </p:embeddedFont>
    <p:embeddedFont>
      <p:font typeface="PT Serif" panose="020A0603040505020204" pitchFamily="18" charset="0"/>
      <p:regular r:id="rId50"/>
      <p:bold r:id="rId51"/>
      <p:italic r:id="rId52"/>
      <p:boldItalic r:id="rId53"/>
    </p:embeddedFont>
    <p:embeddedFont>
      <p:font typeface="Source Sans Pro" panose="020B0503030403020204" pitchFamily="34" charset="0"/>
      <p:regular r:id="rId54"/>
      <p:bold r:id="rId55"/>
      <p:italic r:id="rId56"/>
      <p:boldItalic r:id="rId57"/>
    </p:embeddedFont>
    <p:embeddedFont>
      <p:font typeface="Source Sans Pro SemiBold" panose="020B06030304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gJcfkeepIqwrkA6YN3CNAh8GnLh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anette Cantr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63A7BF-B47D-4B1B-82FB-B86250244D1B}">
  <a:tblStyle styleId="{6563A7BF-B47D-4B1B-82FB-B86250244D1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DFC5760D-39E9-477E-BFFD-0748BD01031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34BBB7B-F7A6-480A-9995-3345DDAA4034}"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4D9E4EA-6043-4963-9877-50D04CB2C023}"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4"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customschemas.google.com/relationships/presentationmetadata" Target="meta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8-06T02:29:48.397" idx="1">
    <p:pos x="6000" y="0"/>
    <p:text>I'm wondering where we put the Opt-in coordination steps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qaajm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55" name="Google Shape;555;p2: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1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71" name="Google Shape;571;p11: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87" name="Google Shape;587;p12: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14</a:t>
            </a:fld>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04" name="Google Shape;604;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425a963843_19_11: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1425a963843_19_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4336535c55_0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3" name="Google Shape;653;g14336535c55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1" name="Google Shape;66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6" name="Google Shape;686;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72bc43c1f_1_2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8" name="Google Shape;708;g1372bc43c1f_1_25: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48" name="Google Shape;748;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1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75" name="Google Shape;775;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93" name="Google Shape;793;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26" name="Google Shape;82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38" name="Google Shape;838;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53" name="Google Shape;853;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65" name="Google Shape;865;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72" name="Google Shape;872;p2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33</a:t>
            </a:fld>
            <a:endParaRPr sz="1200">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4336535c55_0_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86" name="Google Shape;886;g14336535c55_0_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4336535c55_0_24: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95" name="Google Shape;895;g14336535c55_0_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5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p5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05" name="Google Shape;905;p5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36</a:t>
            </a:fld>
            <a:endParaRPr sz="120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5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5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20" name="Google Shape;920;p5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37</a:t>
            </a:fld>
            <a:endParaRPr sz="12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6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34" name="Google Shape;934;p6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43" name="Google Shape;943;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5: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5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23" name="Google Shape;423;p57: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2b911e1b9_1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142b911e1b9_1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38" name="Google Shape;438;g142b911e1b9_1_0: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9</a:t>
            </a:fld>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6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4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4812"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github.com/department-of-veterans-affairs/va.gov-team/tree/master/products/health-care/1095b-tax-for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481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hyperlink" Target="https://github.com/department-of-veterans-affairs/va.gov-team/issues/4481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4811"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google.com/document/d/11IzSmGRaE4IcqtbLq9lTPPq4SwryvCEQ7uMoTovUgeI/edi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research/tech/Data%20Flow%20Diagram.md" TargetMode="External"/><Relationship Id="rId3" Type="http://schemas.openxmlformats.org/officeDocument/2006/relationships/hyperlink" Target="https://github.com/department-of-veterans-affairs/va.gov-team/blob/master/products/health-care/1095b-tax-form/product/1095B-Tax-Form-Product-Outline.md" TargetMode="External"/><Relationship Id="rId7" Type="http://schemas.openxmlformats.org/officeDocument/2006/relationships/hyperlink" Target="https://github.com/department-of-veterans-affairs/va.gov-team/blob/master/products/health-care/1095b-tax-form/research/tech/1095-B%20Sequence%20Diagram.md"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github.com/department-of-veterans-affairs/va.gov-team/blob/master/products/health-care/1095b-tax-form/research/tech/architecture-plan.md" TargetMode="External"/><Relationship Id="rId5" Type="http://schemas.openxmlformats.org/officeDocument/2006/relationships/hyperlink" Target="https://github.com/department-of-veterans-affairs/va.gov-team/blob/master/products/health-care/1095b-tax-form/product/incident-response-plan.md" TargetMode="External"/><Relationship Id="rId4" Type="http://schemas.openxmlformats.org/officeDocument/2006/relationships/hyperlink" Target="https://github.com/department-of-veterans-affairs/va.gov-team/blob/master/products/health-care/1095b-tax-form/product/1095b-release-plan.m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cc02.safelinks.protection.outlook.com/?url=https%3A%2F%2Fgithub.com%2Fdepartment-of-veterans-affairs%2Fva.gov-team%2Fissues%2F38079&amp;data=05%7C01%7C%7C42cb541c5afb4778df0708da7a4e6662%7Ce95f1b23abaf45ee821db7ab251ab3bf%7C0%7C0%7C637956774402864737%7CUnknown%7CTWFpbGZsb3d8eyJWIjoiMC4wLjAwMDAiLCJQIjoiV2luMzIiLCJBTiI6Ik1haWwiLCJXVCI6Mn0%3D%7C3000%7C%7C%7C&amp;sdata=QLhj91Ok2pHdUcdo%2B0CogLzTR2J5G1hDm36F6lALChM%3D&amp;reserved=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Health%20Hub/HealthHub%20Turnover/Research%20%231"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department-of-veterans-affairs/va.gov-team/tree/master/products/health-care/health-apartment/Health%20Hub/HealthHub%20Turnover" TargetMode="External"/><Relationship Id="rId4" Type="http://schemas.openxmlformats.org/officeDocument/2006/relationships/hyperlink" Target="https://github.com/department-of-veterans-affairs/va.gov-team/tree/master/products/health-care/health-apartment/Health%20Hub/HealthHub%20Turnover/Research%20%232"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1095b-release-plan.md"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github.com/department-of-veterans-affairs/va.gov-team/tree/master/products/health-care/1095b-tax-form/1095-B%20Turnover"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post-MVP%20future%20opt-in%20considerations/1095-B%20Profile%20Notifications%206.23.2022.pdf" TargetMode="External"/><Relationship Id="rId3" Type="http://schemas.openxmlformats.org/officeDocument/2006/relationships/hyperlink" Target="https://github.com/department-of-veterans-affairs/va.gov-team/blob/master/products/health-care/1095b-tax-form/product/1095b-release-plan.md" TargetMode="External"/><Relationship Id="rId7" Type="http://schemas.openxmlformats.org/officeDocument/2006/relationships/hyperlink" Target="https://github.com/department-of-veterans-affairs/va.gov-team/blob/master/products/health-care/1095b-tax-form/Final%20documents/Crosslinks%20wayfinding%201095-B.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github.com/department-of-veterans-affairs/va.gov-team/blob/master/products/health-care/1095b-tax-form/product/VA%201095-B_user%20flows_2-4-22.pdf" TargetMode="External"/><Relationship Id="rId5" Type="http://schemas.openxmlformats.org/officeDocument/2006/relationships/hyperlink" Target="https://github.com/department-of-veterans-affairs/va.gov-team/blob/master/platform/information-architecture/ia-reviews/health-1095-b.md" TargetMode="External"/><Relationship Id="rId4" Type="http://schemas.openxmlformats.org/officeDocument/2006/relationships/hyperlink" Target="https://github.com/department-of-veterans-affairs/va.gov-team/blob/master/products/health-care/1095b-tax-form/product/Business%20Owner%20Brief%2029JUL/1095-B%20Post-MVP%20Paperless%20Designs.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Content/Sample%20Veteran%20communication.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Content/Call%20Center%20Review/Product_Guide__CCR_IRS_1095B_Tax_Form_Healthcare_082022.pdf" TargetMode="External"/><Relationship Id="rId13" Type="http://schemas.openxmlformats.org/officeDocument/2006/relationships/hyperlink" Target="https://github.com/department-of-veterans-affairs/va.gov-team/blob/master/products/health-care/1095b-tax-form/research/tech/1095-B%20Sequence%20Diagram.md" TargetMode="External"/><Relationship Id="rId18" Type="http://schemas.openxmlformats.org/officeDocument/2006/relationships/hyperlink" Target="https://app.zenhub.com/workspaces/1095b-tax-form-61e19735167b2500170b2146/issues/department-of-veterans-affairs/va.gov-team/45285" TargetMode="External"/><Relationship Id="rId3" Type="http://schemas.openxmlformats.org/officeDocument/2006/relationships/hyperlink" Target="https://app.zenhub.com/workspaces/1095b-tax-form-61e19735167b2500170b2146/issues/department-of-veterans-affairs/va.gov-team/44814" TargetMode="External"/><Relationship Id="rId7" Type="http://schemas.openxmlformats.org/officeDocument/2006/relationships/hyperlink" Target="https://app.zenhub.com/workspaces/1095b-tax-form-61e19735167b2500170b2146/issues/department-of-veterans-affairs/va.gov-team/44593" TargetMode="External"/><Relationship Id="rId12" Type="http://schemas.openxmlformats.org/officeDocument/2006/relationships/hyperlink" Target="https://github.com/department-of-veterans-affairs/va.gov-team/blob/master/products/health-care/1095b-tax-form/research/tech/Data%20Flow%20Diagram.md" TargetMode="External"/><Relationship Id="rId17" Type="http://schemas.openxmlformats.org/officeDocument/2006/relationships/hyperlink" Target="https://app.zenhub.com/workspaces/1095b-tax-form-61e19735167b2500170b2146/issues/department-of-veterans-affairs/va.gov-team/45119" TargetMode="External"/><Relationship Id="rId2" Type="http://schemas.openxmlformats.org/officeDocument/2006/relationships/notesSlide" Target="../notesSlides/notesSlide24.xml"/><Relationship Id="rId16" Type="http://schemas.openxmlformats.org/officeDocument/2006/relationships/hyperlink" Target="https://app.zenhub.com/workspaces/1095b-tax-form-61e19735167b2500170b2146/issues/department-of-veterans-affairs/va.gov-team/45003" TargetMode="Externa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44401" TargetMode="External"/><Relationship Id="rId11" Type="http://schemas.openxmlformats.org/officeDocument/2006/relationships/hyperlink" Target="https://github.com/department-of-veterans-affairs/va.gov-team/blob/master/products/health-care/1095b-tax-form/research/tech/architecture-plan.md" TargetMode="External"/><Relationship Id="rId5" Type="http://schemas.openxmlformats.org/officeDocument/2006/relationships/hyperlink" Target="https://app.zenhub.com/workspaces/1095b-tax-form-61e19735167b2500170b2146/issues/department-of-veterans-affairs/va.gov-team/44811" TargetMode="External"/><Relationship Id="rId15" Type="http://schemas.openxmlformats.org/officeDocument/2006/relationships/hyperlink" Target="https://app.zenhub.com/workspaces/1095b-tax-form-61e19735167b2500170b2146/issues/department-of-veterans-affairs/va.gov-team/42158" TargetMode="External"/><Relationship Id="rId10" Type="http://schemas.openxmlformats.org/officeDocument/2006/relationships/hyperlink" Target="https://github.com/department-of-veterans-affairs/va.gov-team/blob/master/products/health-care/1095b-tax-form/product/incident-response-plan.md" TargetMode="External"/><Relationship Id="rId19" Type="http://schemas.openxmlformats.org/officeDocument/2006/relationships/hyperlink" Target="https://github.com/department-of-veterans-affairs/vets-website/pull/21847" TargetMode="External"/><Relationship Id="rId4" Type="http://schemas.openxmlformats.org/officeDocument/2006/relationships/hyperlink" Target="https://github.com/department-of-veterans-affairs/va.gov-team/blob/master/products/health-care/1095b-tax-form/product/1095b-release-plan.md" TargetMode="External"/><Relationship Id="rId9" Type="http://schemas.openxmlformats.org/officeDocument/2006/relationships/hyperlink" Target="https://app.zenhub.com/workspaces/1095b-tax-form-61e19735167b2500170b2146/issues/department-of-veterans-affairs/va.gov-team/44812" TargetMode="External"/><Relationship Id="rId14" Type="http://schemas.openxmlformats.org/officeDocument/2006/relationships/hyperlink" Target="https://app.zenhub.com/workspaces/1095b-tax-form-61e19735167b2500170b2146/issues/department-of-veterans-affairs/va.gov-team/44810"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4962" TargetMode="External"/><Relationship Id="rId13" Type="http://schemas.openxmlformats.org/officeDocument/2006/relationships/hyperlink" Target="https://github.com/department-of-veterans-affairs/va.gov-team/blob/master/products/health-care/1095b-tax-form/post-MVP%20future%20opt-in%20considerations/1095-B%20product%20specification%20opt-in%208.10.22.pdf" TargetMode="External"/><Relationship Id="rId18" Type="http://schemas.openxmlformats.org/officeDocument/2006/relationships/hyperlink" Target="https://github.com/department-of-veterans-affairs/va.gov-team/blob/master/products/health-care/1095b-tax-form/product/Business%20Owner%20Brief%2029JUL/1095-B%20product%20engineering%20specification.pdf" TargetMode="External"/><Relationship Id="rId3" Type="http://schemas.openxmlformats.org/officeDocument/2006/relationships/hyperlink" Target="https://app.zenhub.com/workspaces/myhealth-moteam-6261985a7d74510015ecc547/issues/department-of-veterans-affairs/va.gov-team/44995" TargetMode="External"/><Relationship Id="rId7" Type="http://schemas.openxmlformats.org/officeDocument/2006/relationships/hyperlink" Target="https://github.com/department-of-veterans-affairs/va.gov-team/blob/master/products/health-care/health-apartment/Health%20Hub/Research/Research%20%232/Conversation%20Guide%20v2022-08-09.md" TargetMode="External"/><Relationship Id="rId12" Type="http://schemas.openxmlformats.org/officeDocument/2006/relationships/hyperlink" Target="https://app.zenhub.com/workspaces/1095b-tax-form-61e19735167b2500170b2146/issues/department-of-veterans-affairs/va.gov-team/44293" TargetMode="External"/><Relationship Id="rId17" Type="http://schemas.openxmlformats.org/officeDocument/2006/relationships/hyperlink" Target="https://github.com/department-of-veterans-affairs/va.gov-team/blob/master/products/health-care/1095b-tax-form/product/Business%20Owner%20Brief%2029JUL/1095-B%20Post-MVP%20Paperless%20Designs.pdf" TargetMode="External"/><Relationship Id="rId2" Type="http://schemas.openxmlformats.org/officeDocument/2006/relationships/notesSlide" Target="../notesSlides/notesSlide25.xml"/><Relationship Id="rId16" Type="http://schemas.openxmlformats.org/officeDocument/2006/relationships/hyperlink" Target="https://github.com/department-of-veterans-affairs/va.gov-team/blob/master/products/health-care/1095b-tax-form/product/Business%20Owner%20Brief%2029JUL/1095-B%20MVP%20Product%20Designs.pdf" TargetMode="External"/><Relationship Id="rId1" Type="http://schemas.openxmlformats.org/officeDocument/2006/relationships/slideLayout" Target="../slideLayouts/slideLayout2.xml"/><Relationship Id="rId6" Type="http://schemas.openxmlformats.org/officeDocument/2006/relationships/hyperlink" Target="https://app.zenhub.com/workspaces/myhealth-moteam-6261985a7d74510015ecc547/issues/department-of-veterans-affairs/va.gov-team/44324" TargetMode="External"/><Relationship Id="rId11" Type="http://schemas.openxmlformats.org/officeDocument/2006/relationships/hyperlink" Target="https://app.zenhub.com/workspaces/myhealth-moteam-6261985a7d74510015ecc547/issues/department-of-veterans-affairs/va.gov-team/45311" TargetMode="External"/><Relationship Id="rId5" Type="http://schemas.openxmlformats.org/officeDocument/2006/relationships/hyperlink" Target="https://github.com/department-of-veterans-affairs/va.gov-team/blob/master/products/health-care/health-apartment/Health%20Hub/Research/Research%20%232/Research%20Plan%202%20v2022-08-09.md" TargetMode="External"/><Relationship Id="rId15" Type="http://schemas.openxmlformats.org/officeDocument/2006/relationships/hyperlink" Target="https://github.com/department-of-veterans-affairs/va.gov-team/blob/master/products/health-care/1095b-tax-form/product/Business%20Owner%20Brief%2029JUL/Business%20Owner%20Presentation%207.29.2022.pdf" TargetMode="External"/><Relationship Id="rId10" Type="http://schemas.openxmlformats.org/officeDocument/2006/relationships/hyperlink" Target="https://app.zenhub.com/workspaces/myhealth-moteam-6261985a7d74510015ecc547/issues/department-of-veterans-affairs/va.gov-team/44960" TargetMode="External"/><Relationship Id="rId19" Type="http://schemas.openxmlformats.org/officeDocument/2006/relationships/hyperlink" Target="https://github.com/department-of-veterans-affairs/va.gov-team/blob/master/products/health-care/1095b-tax-form/product/Business%20Owner%20Brief%2029JUL/Take%20aways%20from%20mtg%207.29.22.pdf" TargetMode="External"/><Relationship Id="rId4" Type="http://schemas.openxmlformats.org/officeDocument/2006/relationships/hyperlink" Target="https://app.zenhub.com/workspaces/myhealth-moteam-6261985a7d74510015ecc547/issues/department-of-veterans-affairs/va.gov-team/44323" TargetMode="External"/><Relationship Id="rId9" Type="http://schemas.openxmlformats.org/officeDocument/2006/relationships/hyperlink" Target="https://app.zenhub.com/workspaces/myhealth-moteam-6261985a7d74510015ecc547/issues/department-of-veterans-affairs/va.gov-team/44720" TargetMode="External"/><Relationship Id="rId14" Type="http://schemas.openxmlformats.org/officeDocument/2006/relationships/hyperlink" Target="https://app.zenhub.com/workspaces/1095b-tax-form-61e19735167b2500170b2146/issues/department-of-veterans-affairs/va.gov-team/44997"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1095-B%20product%20document%20-%20How%20it%20works%20MVP%20Post%20MVP%20v.2%207.26.2022.pdf"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Health%20Hub/Research/Research%20%232/Research%20Plan%202%20v2022-08-09.md" TargetMode="External"/><Relationship Id="rId3" Type="http://schemas.openxmlformats.org/officeDocument/2006/relationships/hyperlink" Target="https://app.zenhub.com/workspaces/myhealth-moteam-6261985a7d74510015ecc547/issues/department-of-veterans-affairs/va.gov-team/44995" TargetMode="External"/><Relationship Id="rId7" Type="http://schemas.openxmlformats.org/officeDocument/2006/relationships/hyperlink" Target="https://app.zenhub.com/workspaces/myhealth-moteam-6261985a7d74510015ecc547/issues/department-of-veterans-affairs/va.gov-team/44960"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4720" TargetMode="External"/><Relationship Id="rId5" Type="http://schemas.openxmlformats.org/officeDocument/2006/relationships/hyperlink" Target="https://app.zenhub.com/workspaces/myhealth-moteam-6261985a7d74510015ecc547/issues/department-of-veterans-affairs/va.gov-team/44324" TargetMode="External"/><Relationship Id="rId4" Type="http://schemas.openxmlformats.org/officeDocument/2006/relationships/hyperlink" Target="https://app.zenhub.com/workspaces/myhealth-moteam-6261985a7d74510015ecc547/issues/department-of-veterans-affairs/va.gov-team/44323" TargetMode="External"/><Relationship Id="rId9" Type="http://schemas.openxmlformats.org/officeDocument/2006/relationships/hyperlink" Target="https://github.com/department-of-veterans-affairs/va.gov-team/blob/master/products/health-care/health-apartment/Health%20Hub/Research/Research%20%232/Conversation%20Guide%20v2022-08-09.m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4962"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8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August 9th ,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a:t>
            </a:r>
            <a:endParaRPr/>
          </a:p>
        </p:txBody>
      </p:sp>
      <p:sp>
        <p:nvSpPr>
          <p:cNvPr id="454" name="Google Shape;454;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8 DEMO</a:t>
            </a:r>
            <a:endParaRPr/>
          </a:p>
        </p:txBody>
      </p:sp>
      <p:sp>
        <p:nvSpPr>
          <p:cNvPr id="455" name="Google Shape;455;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56" name="Google Shape;456;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
          <p:cNvSpPr/>
          <p:nvPr/>
        </p:nvSpPr>
        <p:spPr>
          <a:xfrm>
            <a:off x="8668351" y="1688000"/>
            <a:ext cx="96870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62" name="Google Shape;462;p6"/>
          <p:cNvSpPr txBox="1"/>
          <p:nvPr/>
        </p:nvSpPr>
        <p:spPr>
          <a:xfrm>
            <a:off x="183174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7</a:t>
            </a:r>
            <a:endParaRPr sz="900" b="1" i="0" u="none" strike="noStrike" cap="none">
              <a:solidFill>
                <a:srgbClr val="20212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4/20 – 5/03</a:t>
            </a:r>
            <a:endParaRPr sz="1400" b="0" i="0" u="none" strike="noStrike" cap="none">
              <a:solidFill>
                <a:srgbClr val="000000"/>
              </a:solidFill>
              <a:latin typeface="Century Gothic"/>
              <a:ea typeface="Century Gothic"/>
              <a:cs typeface="Century Gothic"/>
              <a:sym typeface="Century Gothic"/>
            </a:endParaRPr>
          </a:p>
        </p:txBody>
      </p:sp>
      <p:sp>
        <p:nvSpPr>
          <p:cNvPr id="463" name="Google Shape;463;p6"/>
          <p:cNvSpPr/>
          <p:nvPr/>
        </p:nvSpPr>
        <p:spPr>
          <a:xfrm>
            <a:off x="1619015" y="2638391"/>
            <a:ext cx="82200" cy="82500"/>
          </a:xfrm>
          <a:prstGeom prst="ellipse">
            <a:avLst/>
          </a:prstGeom>
          <a:solidFill>
            <a:srgbClr val="202120"/>
          </a:solidFill>
          <a:ln w="9525" cap="flat" cmpd="sng">
            <a:solidFill>
              <a:srgbClr val="303A4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64" name="Google Shape;464;p6"/>
          <p:cNvCxnSpPr/>
          <p:nvPr/>
        </p:nvCxnSpPr>
        <p:spPr>
          <a:xfrm flipH="1">
            <a:off x="2573278" y="1705658"/>
            <a:ext cx="25800" cy="4572000"/>
          </a:xfrm>
          <a:prstGeom prst="straightConnector1">
            <a:avLst/>
          </a:prstGeom>
          <a:noFill/>
          <a:ln w="9525" cap="flat" cmpd="sng">
            <a:solidFill>
              <a:srgbClr val="7F7F7F"/>
            </a:solidFill>
            <a:prstDash val="solid"/>
            <a:round/>
            <a:headEnd type="none" w="sm" len="sm"/>
            <a:tailEnd type="none" w="sm" len="sm"/>
          </a:ln>
        </p:spPr>
      </p:cxnSp>
      <p:cxnSp>
        <p:nvCxnSpPr>
          <p:cNvPr id="465" name="Google Shape;465;p6"/>
          <p:cNvCxnSpPr/>
          <p:nvPr/>
        </p:nvCxnSpPr>
        <p:spPr>
          <a:xfrm flipH="1">
            <a:off x="1545525" y="1703676"/>
            <a:ext cx="36900" cy="4572000"/>
          </a:xfrm>
          <a:prstGeom prst="straightConnector1">
            <a:avLst/>
          </a:prstGeom>
          <a:noFill/>
          <a:ln w="9525" cap="flat" cmpd="sng">
            <a:solidFill>
              <a:srgbClr val="7F7F7F"/>
            </a:solidFill>
            <a:prstDash val="solid"/>
            <a:round/>
            <a:headEnd type="none" w="sm" len="sm"/>
            <a:tailEnd type="none" w="sm" len="sm"/>
          </a:ln>
        </p:spPr>
      </p:cxnSp>
      <p:cxnSp>
        <p:nvCxnSpPr>
          <p:cNvPr id="466" name="Google Shape;466;p6"/>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67" name="Google Shape;467;p6"/>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68" name="Google Shape;468;p6"/>
          <p:cNvCxnSpPr/>
          <p:nvPr/>
        </p:nvCxnSpPr>
        <p:spPr>
          <a:xfrm>
            <a:off x="6637195" y="1702410"/>
            <a:ext cx="21300" cy="4572000"/>
          </a:xfrm>
          <a:prstGeom prst="straightConnector1">
            <a:avLst/>
          </a:prstGeom>
          <a:noFill/>
          <a:ln w="9525" cap="flat" cmpd="sng">
            <a:solidFill>
              <a:srgbClr val="7F7F7F"/>
            </a:solidFill>
            <a:prstDash val="solid"/>
            <a:round/>
            <a:headEnd type="none" w="sm" len="sm"/>
            <a:tailEnd type="none" w="sm" len="sm"/>
          </a:ln>
        </p:spPr>
      </p:cxnSp>
      <p:cxnSp>
        <p:nvCxnSpPr>
          <p:cNvPr id="469" name="Google Shape;469;p6"/>
          <p:cNvCxnSpPr/>
          <p:nvPr/>
        </p:nvCxnSpPr>
        <p:spPr>
          <a:xfrm rot="10800000" flipH="1">
            <a:off x="510273" y="2966135"/>
            <a:ext cx="11130600" cy="24300"/>
          </a:xfrm>
          <a:prstGeom prst="straightConnector1">
            <a:avLst/>
          </a:prstGeom>
          <a:noFill/>
          <a:ln w="9525" cap="flat" cmpd="sng">
            <a:solidFill>
              <a:srgbClr val="747C74"/>
            </a:solidFill>
            <a:prstDash val="solid"/>
            <a:round/>
            <a:headEnd type="none" w="sm" len="sm"/>
            <a:tailEnd type="none" w="sm" len="sm"/>
          </a:ln>
        </p:spPr>
      </p:cxnSp>
      <p:cxnSp>
        <p:nvCxnSpPr>
          <p:cNvPr id="470" name="Google Shape;470;p6"/>
          <p:cNvCxnSpPr/>
          <p:nvPr/>
        </p:nvCxnSpPr>
        <p:spPr>
          <a:xfrm rot="10800000" flipH="1">
            <a:off x="489860" y="4123348"/>
            <a:ext cx="11127600" cy="12300"/>
          </a:xfrm>
          <a:prstGeom prst="straightConnector1">
            <a:avLst/>
          </a:prstGeom>
          <a:noFill/>
          <a:ln w="9525" cap="flat" cmpd="sng">
            <a:solidFill>
              <a:srgbClr val="747C74"/>
            </a:solidFill>
            <a:prstDash val="solid"/>
            <a:round/>
            <a:headEnd type="none" w="sm" len="sm"/>
            <a:tailEnd type="none" w="sm" len="sm"/>
          </a:ln>
        </p:spPr>
      </p:cxnSp>
      <p:cxnSp>
        <p:nvCxnSpPr>
          <p:cNvPr id="471" name="Google Shape;471;p6"/>
          <p:cNvCxnSpPr/>
          <p:nvPr/>
        </p:nvCxnSpPr>
        <p:spPr>
          <a:xfrm rot="10800000" flipH="1">
            <a:off x="1582425" y="1703191"/>
            <a:ext cx="10058400" cy="6300"/>
          </a:xfrm>
          <a:prstGeom prst="straightConnector1">
            <a:avLst/>
          </a:prstGeom>
          <a:noFill/>
          <a:ln w="12700" cap="flat" cmpd="sng">
            <a:solidFill>
              <a:srgbClr val="202120"/>
            </a:solidFill>
            <a:prstDash val="solid"/>
            <a:round/>
            <a:headEnd type="none" w="sm" len="sm"/>
            <a:tailEnd type="none" w="sm" len="sm"/>
          </a:ln>
        </p:spPr>
      </p:cxnSp>
      <p:cxnSp>
        <p:nvCxnSpPr>
          <p:cNvPr id="472" name="Google Shape;472;p6"/>
          <p:cNvCxnSpPr/>
          <p:nvPr/>
        </p:nvCxnSpPr>
        <p:spPr>
          <a:xfrm>
            <a:off x="498105" y="5217626"/>
            <a:ext cx="11111100" cy="5700"/>
          </a:xfrm>
          <a:prstGeom prst="straightConnector1">
            <a:avLst/>
          </a:prstGeom>
          <a:noFill/>
          <a:ln w="9525" cap="flat" cmpd="sng">
            <a:solidFill>
              <a:srgbClr val="747C74"/>
            </a:solidFill>
            <a:prstDash val="solid"/>
            <a:round/>
            <a:headEnd type="none" w="sm" len="sm"/>
            <a:tailEnd type="none" w="sm" len="sm"/>
          </a:ln>
        </p:spPr>
      </p:cxnSp>
      <p:sp>
        <p:nvSpPr>
          <p:cNvPr id="473" name="Google Shape;473;p6"/>
          <p:cNvSpPr txBox="1"/>
          <p:nvPr/>
        </p:nvSpPr>
        <p:spPr>
          <a:xfrm>
            <a:off x="3114169" y="4895339"/>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74" name="Google Shape;474;p6"/>
          <p:cNvSpPr txBox="1"/>
          <p:nvPr/>
        </p:nvSpPr>
        <p:spPr>
          <a:xfrm>
            <a:off x="3114169" y="4895339"/>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75" name="Google Shape;475;p6"/>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76" name="Google Shape;476;p6"/>
          <p:cNvCxnSpPr/>
          <p:nvPr/>
        </p:nvCxnSpPr>
        <p:spPr>
          <a:xfrm>
            <a:off x="5149103" y="1709492"/>
            <a:ext cx="0" cy="4572000"/>
          </a:xfrm>
          <a:prstGeom prst="straightConnector1">
            <a:avLst/>
          </a:prstGeom>
          <a:noFill/>
          <a:ln w="9525" cap="flat" cmpd="sng">
            <a:solidFill>
              <a:srgbClr val="C7C7C7"/>
            </a:solidFill>
            <a:prstDash val="dot"/>
            <a:round/>
            <a:headEnd type="none" w="sm" len="sm"/>
            <a:tailEnd type="none" w="sm" len="sm"/>
          </a:ln>
        </p:spPr>
      </p:cxnSp>
      <p:grpSp>
        <p:nvGrpSpPr>
          <p:cNvPr id="477" name="Google Shape;477;p6"/>
          <p:cNvGrpSpPr/>
          <p:nvPr/>
        </p:nvGrpSpPr>
        <p:grpSpPr>
          <a:xfrm>
            <a:off x="9126422" y="1009698"/>
            <a:ext cx="1073399" cy="5250466"/>
            <a:chOff x="7097835" y="1374531"/>
            <a:chExt cx="1365300" cy="6659648"/>
          </a:xfrm>
        </p:grpSpPr>
        <p:cxnSp>
          <p:nvCxnSpPr>
            <p:cNvPr id="478" name="Google Shape;478;p6"/>
            <p:cNvCxnSpPr/>
            <p:nvPr/>
          </p:nvCxnSpPr>
          <p:spPr>
            <a:xfrm flipH="1">
              <a:off x="7731564" y="1782179"/>
              <a:ext cx="4800" cy="6252000"/>
            </a:xfrm>
            <a:prstGeom prst="straightConnector1">
              <a:avLst/>
            </a:prstGeom>
            <a:noFill/>
            <a:ln w="12700" cap="flat" cmpd="sng">
              <a:solidFill>
                <a:srgbClr val="A1AEBF"/>
              </a:solidFill>
              <a:prstDash val="solid"/>
              <a:round/>
              <a:headEnd type="none" w="sm" len="sm"/>
              <a:tailEnd type="none" w="sm" len="sm"/>
            </a:ln>
          </p:spPr>
        </p:cxnSp>
        <p:grpSp>
          <p:nvGrpSpPr>
            <p:cNvPr id="479" name="Google Shape;479;p6"/>
            <p:cNvGrpSpPr/>
            <p:nvPr/>
          </p:nvGrpSpPr>
          <p:grpSpPr>
            <a:xfrm>
              <a:off x="7097835" y="1374531"/>
              <a:ext cx="1365300" cy="422053"/>
              <a:chOff x="7218485" y="1406281"/>
              <a:chExt cx="1365300" cy="422053"/>
            </a:xfrm>
          </p:grpSpPr>
          <p:sp>
            <p:nvSpPr>
              <p:cNvPr id="480" name="Google Shape;480;p6"/>
              <p:cNvSpPr/>
              <p:nvPr/>
            </p:nvSpPr>
            <p:spPr>
              <a:xfrm>
                <a:off x="7218485" y="1406281"/>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100" b="1" i="0" u="none" strike="noStrike" cap="none">
                    <a:solidFill>
                      <a:srgbClr val="022D50"/>
                    </a:solidFill>
                    <a:latin typeface="Century Gothic"/>
                    <a:ea typeface="Century Gothic"/>
                    <a:cs typeface="Century Gothic"/>
                    <a:sym typeface="Century Gothic"/>
                  </a:rPr>
                  <a:t>WE ARE HERE</a:t>
                </a:r>
                <a:endParaRPr sz="1100" b="1" i="0" u="none" strike="noStrike" cap="none">
                  <a:solidFill>
                    <a:srgbClr val="022D50"/>
                  </a:solidFill>
                  <a:latin typeface="Century Gothic"/>
                  <a:ea typeface="Century Gothic"/>
                  <a:cs typeface="Century Gothic"/>
                  <a:sym typeface="Century Gothic"/>
                </a:endParaRPr>
              </a:p>
            </p:txBody>
          </p:sp>
          <p:sp>
            <p:nvSpPr>
              <p:cNvPr id="481" name="Google Shape;481;p6"/>
              <p:cNvSpPr/>
              <p:nvPr/>
            </p:nvSpPr>
            <p:spPr>
              <a:xfrm rot="10800000">
                <a:off x="7773176" y="1745834"/>
                <a:ext cx="171300" cy="8250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82" name="Google Shape;482;p6"/>
          <p:cNvCxnSpPr/>
          <p:nvPr/>
        </p:nvCxnSpPr>
        <p:spPr>
          <a:xfrm flipH="1">
            <a:off x="11622233" y="1710135"/>
            <a:ext cx="9900" cy="4572000"/>
          </a:xfrm>
          <a:prstGeom prst="straightConnector1">
            <a:avLst/>
          </a:prstGeom>
          <a:noFill/>
          <a:ln w="9525" cap="flat" cmpd="sng">
            <a:solidFill>
              <a:srgbClr val="7F7F7F"/>
            </a:solidFill>
            <a:prstDash val="solid"/>
            <a:round/>
            <a:headEnd type="none" w="sm" len="sm"/>
            <a:tailEnd type="none" w="sm" len="sm"/>
          </a:ln>
        </p:spPr>
      </p:cxnSp>
      <p:cxnSp>
        <p:nvCxnSpPr>
          <p:cNvPr id="483" name="Google Shape;483;p6"/>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484" name="Google Shape;484;p6"/>
          <p:cNvSpPr/>
          <p:nvPr/>
        </p:nvSpPr>
        <p:spPr>
          <a:xfrm>
            <a:off x="548673" y="2232258"/>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Product &amp; Delivery</a:t>
            </a:r>
            <a:endParaRPr sz="900" b="1" i="0" u="none" strike="noStrike" cap="none">
              <a:solidFill>
                <a:srgbClr val="303A46"/>
              </a:solidFill>
              <a:latin typeface="Century Gothic"/>
              <a:ea typeface="Century Gothic"/>
              <a:cs typeface="Century Gothic"/>
              <a:sym typeface="Century Gothic"/>
            </a:endParaRPr>
          </a:p>
        </p:txBody>
      </p:sp>
      <p:sp>
        <p:nvSpPr>
          <p:cNvPr id="485" name="Google Shape;485;p6"/>
          <p:cNvSpPr/>
          <p:nvPr/>
        </p:nvSpPr>
        <p:spPr>
          <a:xfrm>
            <a:off x="548673" y="4447685"/>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Engineering &amp; Development</a:t>
            </a:r>
            <a:endParaRPr sz="900" b="1" i="0" u="none" strike="noStrike" cap="none">
              <a:solidFill>
                <a:srgbClr val="303A46"/>
              </a:solidFill>
              <a:latin typeface="Century Gothic"/>
              <a:ea typeface="Century Gothic"/>
              <a:cs typeface="Century Gothic"/>
              <a:sym typeface="Century Gothic"/>
            </a:endParaRPr>
          </a:p>
        </p:txBody>
      </p:sp>
      <p:sp>
        <p:nvSpPr>
          <p:cNvPr id="486" name="Google Shape;486;p6"/>
          <p:cNvSpPr/>
          <p:nvPr/>
        </p:nvSpPr>
        <p:spPr>
          <a:xfrm>
            <a:off x="503373" y="3255975"/>
            <a:ext cx="9045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User Experience &amp; Design</a:t>
            </a:r>
            <a:endParaRPr sz="900" b="1" i="0" u="none" strike="noStrike" cap="none">
              <a:solidFill>
                <a:srgbClr val="303A46"/>
              </a:solidFill>
              <a:latin typeface="Century Gothic"/>
              <a:ea typeface="Century Gothic"/>
              <a:cs typeface="Century Gothic"/>
              <a:sym typeface="Century Gothic"/>
            </a:endParaRPr>
          </a:p>
        </p:txBody>
      </p:sp>
      <p:pic>
        <p:nvPicPr>
          <p:cNvPr id="487" name="Google Shape;487;p6"/>
          <p:cNvPicPr preferRelativeResize="0"/>
          <p:nvPr/>
        </p:nvPicPr>
        <p:blipFill rotWithShape="1">
          <a:blip r:embed="rId3">
            <a:alphaModFix/>
          </a:blip>
          <a:srcRect/>
          <a:stretch/>
        </p:blipFill>
        <p:spPr>
          <a:xfrm>
            <a:off x="823035" y="3642177"/>
            <a:ext cx="265176" cy="265176"/>
          </a:xfrm>
          <a:prstGeom prst="rect">
            <a:avLst/>
          </a:prstGeom>
          <a:noFill/>
          <a:ln>
            <a:noFill/>
          </a:ln>
        </p:spPr>
      </p:pic>
      <p:pic>
        <p:nvPicPr>
          <p:cNvPr id="488" name="Google Shape;488;p6"/>
          <p:cNvPicPr preferRelativeResize="0"/>
          <p:nvPr/>
        </p:nvPicPr>
        <p:blipFill rotWithShape="1">
          <a:blip r:embed="rId4">
            <a:alphaModFix/>
          </a:blip>
          <a:srcRect/>
          <a:stretch/>
        </p:blipFill>
        <p:spPr>
          <a:xfrm>
            <a:off x="823035" y="2584138"/>
            <a:ext cx="265176" cy="265176"/>
          </a:xfrm>
          <a:prstGeom prst="rect">
            <a:avLst/>
          </a:prstGeom>
          <a:noFill/>
          <a:ln>
            <a:noFill/>
          </a:ln>
        </p:spPr>
      </p:pic>
      <p:pic>
        <p:nvPicPr>
          <p:cNvPr id="489" name="Google Shape;489;p6"/>
          <p:cNvPicPr preferRelativeResize="0"/>
          <p:nvPr/>
        </p:nvPicPr>
        <p:blipFill rotWithShape="1">
          <a:blip r:embed="rId5">
            <a:alphaModFix/>
          </a:blip>
          <a:srcRect/>
          <a:stretch/>
        </p:blipFill>
        <p:spPr>
          <a:xfrm>
            <a:off x="823035" y="4790332"/>
            <a:ext cx="265176" cy="265176"/>
          </a:xfrm>
          <a:prstGeom prst="rect">
            <a:avLst/>
          </a:prstGeom>
          <a:noFill/>
          <a:ln>
            <a:noFill/>
          </a:ln>
        </p:spPr>
      </p:pic>
      <p:sp>
        <p:nvSpPr>
          <p:cNvPr id="490" name="Google Shape;490;p6"/>
          <p:cNvSpPr txBox="1"/>
          <p:nvPr/>
        </p:nvSpPr>
        <p:spPr>
          <a:xfrm>
            <a:off x="1523115" y="2789672"/>
            <a:ext cx="5295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700" b="0" i="0" u="none" strike="noStrike" cap="none">
                <a:solidFill>
                  <a:srgbClr val="202120"/>
                </a:solidFill>
                <a:latin typeface="Century Gothic"/>
                <a:ea typeface="Century Gothic"/>
                <a:cs typeface="Century Gothic"/>
                <a:sym typeface="Century Gothic"/>
              </a:rPr>
              <a:t>Kickoff </a:t>
            </a:r>
            <a:endParaRPr sz="700" b="0" i="0" u="none" strike="noStrike" cap="none">
              <a:solidFill>
                <a:srgbClr val="202120"/>
              </a:solidFill>
              <a:latin typeface="Century Gothic"/>
              <a:ea typeface="Century Gothic"/>
              <a:cs typeface="Century Gothic"/>
              <a:sym typeface="Century Gothic"/>
            </a:endParaRPr>
          </a:p>
        </p:txBody>
      </p:sp>
      <p:cxnSp>
        <p:nvCxnSpPr>
          <p:cNvPr id="491" name="Google Shape;491;p6"/>
          <p:cNvCxnSpPr/>
          <p:nvPr/>
        </p:nvCxnSpPr>
        <p:spPr>
          <a:xfrm flipH="1">
            <a:off x="3594642" y="1727052"/>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2" name="Google Shape;492;p6"/>
          <p:cNvCxnSpPr/>
          <p:nvPr/>
        </p:nvCxnSpPr>
        <p:spPr>
          <a:xfrm flipH="1">
            <a:off x="4604175" y="1712678"/>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3" name="Google Shape;493;p6"/>
          <p:cNvCxnSpPr/>
          <p:nvPr/>
        </p:nvCxnSpPr>
        <p:spPr>
          <a:xfrm flipH="1">
            <a:off x="5617543" y="1714337"/>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4" name="Google Shape;494;p6"/>
          <p:cNvCxnSpPr/>
          <p:nvPr/>
        </p:nvCxnSpPr>
        <p:spPr>
          <a:xfrm flipH="1">
            <a:off x="7645213" y="1702410"/>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5" name="Google Shape;495;p6"/>
          <p:cNvCxnSpPr/>
          <p:nvPr/>
        </p:nvCxnSpPr>
        <p:spPr>
          <a:xfrm flipH="1">
            <a:off x="8649411" y="1710662"/>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6" name="Google Shape;496;p6"/>
          <p:cNvCxnSpPr/>
          <p:nvPr/>
        </p:nvCxnSpPr>
        <p:spPr>
          <a:xfrm flipH="1">
            <a:off x="9653609" y="1712678"/>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7" name="Google Shape;497;p6"/>
          <p:cNvCxnSpPr/>
          <p:nvPr/>
        </p:nvCxnSpPr>
        <p:spPr>
          <a:xfrm flipH="1">
            <a:off x="10676747" y="1702165"/>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8" name="Google Shape;498;p6"/>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499" name="Google Shape;499;p6"/>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500" name="Google Shape;500;p6"/>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501" name="Google Shape;501;p6"/>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502" name="Google Shape;502;p6"/>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503" name="Google Shape;503;p6"/>
          <p:cNvSpPr txBox="1"/>
          <p:nvPr/>
        </p:nvSpPr>
        <p:spPr>
          <a:xfrm>
            <a:off x="385291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9</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5/18 – 5/31 </a:t>
            </a:r>
            <a:endParaRPr sz="1400" b="0" i="0" u="none" strike="noStrike" cap="none">
              <a:solidFill>
                <a:srgbClr val="000000"/>
              </a:solidFill>
              <a:latin typeface="Century Gothic"/>
              <a:ea typeface="Century Gothic"/>
              <a:cs typeface="Century Gothic"/>
              <a:sym typeface="Century Gothic"/>
            </a:endParaRPr>
          </a:p>
        </p:txBody>
      </p:sp>
      <p:sp>
        <p:nvSpPr>
          <p:cNvPr id="504" name="Google Shape;504;p6"/>
          <p:cNvSpPr txBox="1"/>
          <p:nvPr/>
        </p:nvSpPr>
        <p:spPr>
          <a:xfrm>
            <a:off x="486350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10</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6/01 – 6/14</a:t>
            </a:r>
            <a:endParaRPr sz="1400" b="0" i="0" u="none" strike="noStrike" cap="none">
              <a:solidFill>
                <a:srgbClr val="000000"/>
              </a:solidFill>
              <a:latin typeface="Century Gothic"/>
              <a:ea typeface="Century Gothic"/>
              <a:cs typeface="Century Gothic"/>
              <a:sym typeface="Century Gothic"/>
            </a:endParaRPr>
          </a:p>
        </p:txBody>
      </p:sp>
      <p:sp>
        <p:nvSpPr>
          <p:cNvPr id="505" name="Google Shape;505;p6"/>
          <p:cNvSpPr txBox="1"/>
          <p:nvPr/>
        </p:nvSpPr>
        <p:spPr>
          <a:xfrm>
            <a:off x="587408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11</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6/15 – 6/28</a:t>
            </a:r>
            <a:endParaRPr sz="1400" b="0" i="0" u="none" strike="noStrike" cap="none">
              <a:solidFill>
                <a:srgbClr val="000000"/>
              </a:solidFill>
              <a:latin typeface="Century Gothic"/>
              <a:ea typeface="Century Gothic"/>
              <a:cs typeface="Century Gothic"/>
              <a:sym typeface="Century Gothic"/>
            </a:endParaRPr>
          </a:p>
        </p:txBody>
      </p:sp>
      <p:sp>
        <p:nvSpPr>
          <p:cNvPr id="506" name="Google Shape;506;p6"/>
          <p:cNvSpPr txBox="1"/>
          <p:nvPr/>
        </p:nvSpPr>
        <p:spPr>
          <a:xfrm>
            <a:off x="688467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13</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6/29 – 7/12</a:t>
            </a:r>
            <a:endParaRPr sz="1400" b="0" i="0" u="none" strike="noStrike" cap="none">
              <a:solidFill>
                <a:srgbClr val="000000"/>
              </a:solidFill>
              <a:latin typeface="Century Gothic"/>
              <a:ea typeface="Century Gothic"/>
              <a:cs typeface="Century Gothic"/>
              <a:sym typeface="Century Gothic"/>
            </a:endParaRPr>
          </a:p>
        </p:txBody>
      </p:sp>
      <p:sp>
        <p:nvSpPr>
          <p:cNvPr id="507" name="Google Shape;507;p6"/>
          <p:cNvSpPr txBox="1"/>
          <p:nvPr/>
        </p:nvSpPr>
        <p:spPr>
          <a:xfrm>
            <a:off x="789525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14</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7/13 – 7/26</a:t>
            </a:r>
            <a:endParaRPr sz="1400" b="0" i="0" u="none" strike="noStrike" cap="none">
              <a:solidFill>
                <a:srgbClr val="000000"/>
              </a:solidFill>
              <a:latin typeface="Century Gothic"/>
              <a:ea typeface="Century Gothic"/>
              <a:cs typeface="Century Gothic"/>
              <a:sym typeface="Century Gothic"/>
            </a:endParaRPr>
          </a:p>
        </p:txBody>
      </p:sp>
      <p:sp>
        <p:nvSpPr>
          <p:cNvPr id="508" name="Google Shape;508;p6"/>
          <p:cNvSpPr txBox="1"/>
          <p:nvPr/>
        </p:nvSpPr>
        <p:spPr>
          <a:xfrm>
            <a:off x="890584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15</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7/27 – 8/09</a:t>
            </a:r>
            <a:endParaRPr sz="1400" b="0" i="0" u="none" strike="noStrike" cap="none">
              <a:solidFill>
                <a:srgbClr val="000000"/>
              </a:solidFill>
              <a:latin typeface="Century Gothic"/>
              <a:ea typeface="Century Gothic"/>
              <a:cs typeface="Century Gothic"/>
              <a:sym typeface="Century Gothic"/>
            </a:endParaRPr>
          </a:p>
        </p:txBody>
      </p:sp>
      <p:sp>
        <p:nvSpPr>
          <p:cNvPr id="509" name="Google Shape;509;p6"/>
          <p:cNvSpPr txBox="1"/>
          <p:nvPr/>
        </p:nvSpPr>
        <p:spPr>
          <a:xfrm>
            <a:off x="991642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16</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8/10 – 8/23</a:t>
            </a:r>
            <a:endParaRPr sz="1400" b="0" i="0" u="none" strike="noStrike" cap="none">
              <a:solidFill>
                <a:srgbClr val="000000"/>
              </a:solidFill>
              <a:latin typeface="Century Gothic"/>
              <a:ea typeface="Century Gothic"/>
              <a:cs typeface="Century Gothic"/>
              <a:sym typeface="Century Gothic"/>
            </a:endParaRPr>
          </a:p>
        </p:txBody>
      </p:sp>
      <p:sp>
        <p:nvSpPr>
          <p:cNvPr id="510" name="Google Shape;510;p6"/>
          <p:cNvSpPr txBox="1"/>
          <p:nvPr/>
        </p:nvSpPr>
        <p:spPr>
          <a:xfrm>
            <a:off x="1092701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17</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8/24 – 9/6</a:t>
            </a:r>
            <a:endParaRPr sz="1400" b="0" i="0" u="none" strike="noStrike" cap="none">
              <a:solidFill>
                <a:srgbClr val="000000"/>
              </a:solidFill>
              <a:latin typeface="Century Gothic"/>
              <a:ea typeface="Century Gothic"/>
              <a:cs typeface="Century Gothic"/>
              <a:sym typeface="Century Gothic"/>
            </a:endParaRPr>
          </a:p>
        </p:txBody>
      </p:sp>
      <p:sp>
        <p:nvSpPr>
          <p:cNvPr id="511" name="Google Shape;511;p6"/>
          <p:cNvSpPr txBox="1"/>
          <p:nvPr/>
        </p:nvSpPr>
        <p:spPr>
          <a:xfrm>
            <a:off x="2842331" y="1411002"/>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8</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5/04 – 5/17</a:t>
            </a:r>
            <a:endParaRPr sz="1400" b="0" i="0" u="none" strike="noStrike" cap="none">
              <a:solidFill>
                <a:srgbClr val="000000"/>
              </a:solidFill>
              <a:latin typeface="Century Gothic"/>
              <a:ea typeface="Century Gothic"/>
              <a:cs typeface="Century Gothic"/>
              <a:sym typeface="Century Gothic"/>
            </a:endParaRPr>
          </a:p>
        </p:txBody>
      </p:sp>
      <p:sp>
        <p:nvSpPr>
          <p:cNvPr id="512" name="Google Shape;512;p6"/>
          <p:cNvSpPr/>
          <p:nvPr/>
        </p:nvSpPr>
        <p:spPr>
          <a:xfrm>
            <a:off x="548673" y="5379816"/>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Collaboration Cycle</a:t>
            </a:r>
            <a:endParaRPr sz="900" b="1" i="0" u="none" strike="noStrike" cap="none">
              <a:solidFill>
                <a:srgbClr val="303A46"/>
              </a:solidFill>
              <a:latin typeface="Century Gothic"/>
              <a:ea typeface="Century Gothic"/>
              <a:cs typeface="Century Gothic"/>
              <a:sym typeface="Century Gothic"/>
            </a:endParaRPr>
          </a:p>
        </p:txBody>
      </p:sp>
      <p:pic>
        <p:nvPicPr>
          <p:cNvPr id="513" name="Google Shape;513;p6"/>
          <p:cNvPicPr preferRelativeResize="0"/>
          <p:nvPr/>
        </p:nvPicPr>
        <p:blipFill rotWithShape="1">
          <a:blip r:embed="rId6">
            <a:alphaModFix/>
          </a:blip>
          <a:srcRect/>
          <a:stretch/>
        </p:blipFill>
        <p:spPr>
          <a:xfrm>
            <a:off x="823035" y="5773635"/>
            <a:ext cx="265176" cy="265176"/>
          </a:xfrm>
          <a:prstGeom prst="rect">
            <a:avLst/>
          </a:prstGeom>
          <a:noFill/>
          <a:ln>
            <a:noFill/>
          </a:ln>
        </p:spPr>
      </p:pic>
      <p:sp>
        <p:nvSpPr>
          <p:cNvPr id="514" name="Google Shape;514;p6"/>
          <p:cNvSpPr/>
          <p:nvPr/>
        </p:nvSpPr>
        <p:spPr>
          <a:xfrm>
            <a:off x="8205063" y="5262049"/>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15" name="Google Shape;515;p6"/>
          <p:cNvSpPr/>
          <p:nvPr/>
        </p:nvSpPr>
        <p:spPr>
          <a:xfrm>
            <a:off x="11663040" y="5262033"/>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16" name="Google Shape;516;p6"/>
          <p:cNvSpPr/>
          <p:nvPr/>
        </p:nvSpPr>
        <p:spPr>
          <a:xfrm>
            <a:off x="10393081" y="5637170"/>
            <a:ext cx="195600" cy="194100"/>
          </a:xfrm>
          <a:prstGeom prst="diamond">
            <a:avLst/>
          </a:prstGeom>
          <a:solidFill>
            <a:srgbClr val="522597"/>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17" name="Google Shape;517;p6"/>
          <p:cNvSpPr txBox="1"/>
          <p:nvPr/>
        </p:nvSpPr>
        <p:spPr>
          <a:xfrm>
            <a:off x="7908347" y="5494724"/>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 </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8" name="Google Shape;518;p6"/>
          <p:cNvSpPr txBox="1"/>
          <p:nvPr/>
        </p:nvSpPr>
        <p:spPr>
          <a:xfrm>
            <a:off x="10293578" y="5865400"/>
            <a:ext cx="4143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launch</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9" name="Google Shape;519;p6"/>
          <p:cNvSpPr txBox="1"/>
          <p:nvPr/>
        </p:nvSpPr>
        <p:spPr>
          <a:xfrm>
            <a:off x="11402345" y="5502463"/>
            <a:ext cx="7080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20" name="Google Shape;520;p6"/>
          <p:cNvSpPr/>
          <p:nvPr/>
        </p:nvSpPr>
        <p:spPr>
          <a:xfrm>
            <a:off x="4609074" y="2040800"/>
            <a:ext cx="4040100" cy="2595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21" name="Google Shape;521;p6"/>
          <p:cNvSpPr/>
          <p:nvPr/>
        </p:nvSpPr>
        <p:spPr>
          <a:xfrm>
            <a:off x="1591950" y="1720350"/>
            <a:ext cx="45042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2" name="Google Shape;522;p6"/>
          <p:cNvSpPr/>
          <p:nvPr/>
        </p:nvSpPr>
        <p:spPr>
          <a:xfrm>
            <a:off x="8238508" y="2340697"/>
            <a:ext cx="13803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MVP 508 Spanish translation docs</a:t>
            </a:r>
            <a:endParaRPr sz="650" b="0" i="0" u="none" strike="noStrike" cap="none">
              <a:solidFill>
                <a:srgbClr val="000000"/>
              </a:solidFill>
              <a:latin typeface="Source Sans Pro"/>
              <a:ea typeface="Source Sans Pro"/>
              <a:cs typeface="Source Sans Pro"/>
              <a:sym typeface="Source Sans Pro"/>
            </a:endParaRPr>
          </a:p>
        </p:txBody>
      </p:sp>
      <p:grpSp>
        <p:nvGrpSpPr>
          <p:cNvPr id="523" name="Google Shape;523;p6"/>
          <p:cNvGrpSpPr/>
          <p:nvPr/>
        </p:nvGrpSpPr>
        <p:grpSpPr>
          <a:xfrm>
            <a:off x="10806510" y="400549"/>
            <a:ext cx="636228" cy="194100"/>
            <a:chOff x="10598367" y="975869"/>
            <a:chExt cx="636228" cy="194100"/>
          </a:xfrm>
        </p:grpSpPr>
        <p:sp>
          <p:nvSpPr>
            <p:cNvPr id="524" name="Google Shape;524;p6"/>
            <p:cNvSpPr/>
            <p:nvPr/>
          </p:nvSpPr>
          <p:spPr>
            <a:xfrm>
              <a:off x="10598367" y="975869"/>
              <a:ext cx="195600" cy="194100"/>
            </a:xfrm>
            <a:prstGeom prst="diamond">
              <a:avLst/>
            </a:prstGeom>
            <a:solidFill>
              <a:srgbClr val="522597"/>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25" name="Google Shape;525;p6"/>
            <p:cNvSpPr txBox="1"/>
            <p:nvPr/>
          </p:nvSpPr>
          <p:spPr>
            <a:xfrm>
              <a:off x="10855095" y="977656"/>
              <a:ext cx="3795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Release</a:t>
              </a:r>
              <a:endParaRPr sz="800" b="0" i="0" u="none" strike="noStrike" cap="none">
                <a:solidFill>
                  <a:srgbClr val="303A46"/>
                </a:solidFill>
                <a:latin typeface="Source Sans Pro"/>
                <a:ea typeface="Source Sans Pro"/>
                <a:cs typeface="Source Sans Pro"/>
                <a:sym typeface="Source Sans Pro"/>
              </a:endParaRPr>
            </a:p>
          </p:txBody>
        </p:sp>
      </p:grpSp>
      <p:sp>
        <p:nvSpPr>
          <p:cNvPr id="526" name="Google Shape;526;p6"/>
          <p:cNvSpPr/>
          <p:nvPr/>
        </p:nvSpPr>
        <p:spPr>
          <a:xfrm>
            <a:off x="1591056" y="2031841"/>
            <a:ext cx="9042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27" name="Google Shape;527;p6"/>
          <p:cNvSpPr/>
          <p:nvPr/>
        </p:nvSpPr>
        <p:spPr>
          <a:xfrm>
            <a:off x="1595063" y="2336827"/>
            <a:ext cx="59928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VA 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28" name="Google Shape;528;p6"/>
          <p:cNvSpPr/>
          <p:nvPr/>
        </p:nvSpPr>
        <p:spPr>
          <a:xfrm>
            <a:off x="4641870" y="3024283"/>
            <a:ext cx="2375700" cy="2742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29" name="Google Shape;529;p6"/>
          <p:cNvSpPr/>
          <p:nvPr/>
        </p:nvSpPr>
        <p:spPr>
          <a:xfrm>
            <a:off x="9679100" y="4515325"/>
            <a:ext cx="1904400" cy="274200"/>
          </a:xfrm>
          <a:prstGeom prst="rect">
            <a:avLst/>
          </a:prstGeom>
          <a:solidFill>
            <a:srgbClr val="DAE4F0"/>
          </a:solidFill>
          <a:ln w="9525" cap="flat" cmpd="sng">
            <a:solidFill>
              <a:srgbClr val="022D5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Plan for and facilitate  post MVP opt-in</a:t>
            </a:r>
            <a:endParaRPr sz="650" b="0" i="0" u="none" strike="noStrike" cap="none">
              <a:solidFill>
                <a:srgbClr val="202120"/>
              </a:solidFill>
              <a:latin typeface="Arial"/>
              <a:ea typeface="Arial"/>
              <a:cs typeface="Arial"/>
              <a:sym typeface="Arial"/>
            </a:endParaRPr>
          </a:p>
        </p:txBody>
      </p:sp>
      <p:sp>
        <p:nvSpPr>
          <p:cNvPr id="530" name="Google Shape;530;p6"/>
          <p:cNvSpPr/>
          <p:nvPr/>
        </p:nvSpPr>
        <p:spPr>
          <a:xfrm>
            <a:off x="7536565" y="4169664"/>
            <a:ext cx="1073400" cy="274200"/>
          </a:xfrm>
          <a:prstGeom prst="rect">
            <a:avLst/>
          </a:prstGeom>
          <a:solidFill>
            <a:srgbClr val="DAE4F0"/>
          </a:solidFill>
          <a:ln w="9525" cap="flat" cmpd="sng">
            <a:solidFill>
              <a:srgbClr val="20212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Build for accessible  MVP</a:t>
            </a:r>
            <a:endParaRPr sz="650" b="0" i="0" u="none" strike="noStrike" cap="none">
              <a:solidFill>
                <a:srgbClr val="202120"/>
              </a:solidFill>
              <a:latin typeface="Arial"/>
              <a:ea typeface="Arial"/>
              <a:cs typeface="Arial"/>
              <a:sym typeface="Arial"/>
            </a:endParaRPr>
          </a:p>
        </p:txBody>
      </p:sp>
      <p:sp>
        <p:nvSpPr>
          <p:cNvPr id="531" name="Google Shape;531;p6"/>
          <p:cNvSpPr/>
          <p:nvPr/>
        </p:nvSpPr>
        <p:spPr>
          <a:xfrm>
            <a:off x="8672785" y="1720350"/>
            <a:ext cx="29679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32" name="Google Shape;532;p6"/>
          <p:cNvSpPr/>
          <p:nvPr/>
        </p:nvSpPr>
        <p:spPr>
          <a:xfrm>
            <a:off x="5908577" y="5268580"/>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33" name="Google Shape;533;p6"/>
          <p:cNvSpPr txBox="1"/>
          <p:nvPr/>
        </p:nvSpPr>
        <p:spPr>
          <a:xfrm>
            <a:off x="5577195" y="5507812"/>
            <a:ext cx="9612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 opt-in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4" name="Google Shape;534;p6"/>
          <p:cNvSpPr/>
          <p:nvPr/>
        </p:nvSpPr>
        <p:spPr>
          <a:xfrm>
            <a:off x="5658014" y="2668361"/>
            <a:ext cx="9687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35" name="Google Shape;535;p6"/>
          <p:cNvSpPr/>
          <p:nvPr/>
        </p:nvSpPr>
        <p:spPr>
          <a:xfrm>
            <a:off x="8961571" y="4855464"/>
            <a:ext cx="1406100" cy="274200"/>
          </a:xfrm>
          <a:prstGeom prst="rect">
            <a:avLst/>
          </a:prstGeom>
          <a:solidFill>
            <a:srgbClr val="DAE4F0"/>
          </a:solidFill>
          <a:ln w="9525" cap="flat" cmpd="sng">
            <a:solidFill>
              <a:srgbClr val="022D5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Build for Analytics</a:t>
            </a:r>
            <a:endParaRPr sz="650" b="0" i="0" u="none" strike="noStrike" cap="none">
              <a:solidFill>
                <a:srgbClr val="202120"/>
              </a:solidFill>
              <a:latin typeface="Arial"/>
              <a:ea typeface="Arial"/>
              <a:cs typeface="Arial"/>
              <a:sym typeface="Arial"/>
            </a:endParaRPr>
          </a:p>
        </p:txBody>
      </p:sp>
      <p:sp>
        <p:nvSpPr>
          <p:cNvPr id="536" name="Google Shape;536;p6"/>
          <p:cNvSpPr/>
          <p:nvPr/>
        </p:nvSpPr>
        <p:spPr>
          <a:xfrm>
            <a:off x="5633350" y="3410925"/>
            <a:ext cx="3985500" cy="2742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
        <p:nvSpPr>
          <p:cNvPr id="537" name="Google Shape;537;p6"/>
          <p:cNvSpPr/>
          <p:nvPr/>
        </p:nvSpPr>
        <p:spPr>
          <a:xfrm>
            <a:off x="6150427" y="3794600"/>
            <a:ext cx="1451700" cy="274200"/>
          </a:xfrm>
          <a:prstGeom prst="rect">
            <a:avLst/>
          </a:prstGeom>
          <a:solidFill>
            <a:srgbClr val="0365B9"/>
          </a:solidFill>
          <a:ln>
            <a:noFill/>
          </a:ln>
        </p:spPr>
        <p:txBody>
          <a:bodyPr spcFirstLastPara="1" wrap="square" lIns="60950" tIns="60925" rIns="60950" bIns="60925" anchor="t"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MVP 508 accessibility	</a:t>
            </a:r>
            <a:endParaRPr sz="650" b="0" i="0" u="none" strike="noStrike" cap="none">
              <a:solidFill>
                <a:srgbClr val="000000"/>
              </a:solidFill>
              <a:latin typeface="Arial"/>
              <a:ea typeface="Arial"/>
              <a:cs typeface="Arial"/>
              <a:sym typeface="Arial"/>
            </a:endParaRPr>
          </a:p>
        </p:txBody>
      </p:sp>
      <p:sp>
        <p:nvSpPr>
          <p:cNvPr id="538" name="Google Shape;538;p6"/>
          <p:cNvSpPr/>
          <p:nvPr/>
        </p:nvSpPr>
        <p:spPr>
          <a:xfrm>
            <a:off x="8929388" y="5262033"/>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39" name="Google Shape;539;p6"/>
          <p:cNvSpPr txBox="1"/>
          <p:nvPr/>
        </p:nvSpPr>
        <p:spPr>
          <a:xfrm>
            <a:off x="9674207" y="5502463"/>
            <a:ext cx="7080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staging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0" name="Google Shape;540;p6"/>
          <p:cNvSpPr/>
          <p:nvPr/>
        </p:nvSpPr>
        <p:spPr>
          <a:xfrm>
            <a:off x="8922857" y="5618507"/>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1" name="Google Shape;541;p6"/>
          <p:cNvSpPr txBox="1"/>
          <p:nvPr/>
        </p:nvSpPr>
        <p:spPr>
          <a:xfrm>
            <a:off x="8731203" y="5836175"/>
            <a:ext cx="6363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Security &amp; </a:t>
            </a:r>
            <a:endParaRPr sz="650" b="0" i="0" u="none" strike="noStrike" cap="none">
              <a:solidFill>
                <a:srgbClr val="202120"/>
              </a:solidFill>
              <a:latin typeface="Source Sans Pro SemiBold"/>
              <a:ea typeface="Source Sans Pro SemiBold"/>
              <a:cs typeface="Source Sans Pro SemiBold"/>
              <a:sym typeface="Source Sans Pro SemiBold"/>
            </a:endParaRPr>
          </a:p>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privacy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2" name="Google Shape;542;p6"/>
          <p:cNvSpPr txBox="1"/>
          <p:nvPr/>
        </p:nvSpPr>
        <p:spPr>
          <a:xfrm>
            <a:off x="8748652" y="5494725"/>
            <a:ext cx="5763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Analytics &amp; QA</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3" name="Google Shape;543;p6"/>
          <p:cNvSpPr/>
          <p:nvPr/>
        </p:nvSpPr>
        <p:spPr>
          <a:xfrm>
            <a:off x="10145692" y="5291782"/>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4" name="Google Shape;544;p6"/>
          <p:cNvSpPr txBox="1"/>
          <p:nvPr/>
        </p:nvSpPr>
        <p:spPr>
          <a:xfrm>
            <a:off x="10004987" y="399008"/>
            <a:ext cx="6972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Collab cycle tollgates</a:t>
            </a:r>
            <a:endParaRPr sz="800" b="0" i="0" u="none" strike="noStrike" cap="none">
              <a:solidFill>
                <a:srgbClr val="303A46"/>
              </a:solidFill>
              <a:latin typeface="Source Sans Pro"/>
              <a:ea typeface="Source Sans Pro"/>
              <a:cs typeface="Source Sans Pro"/>
              <a:sym typeface="Source Sans Pro"/>
            </a:endParaRPr>
          </a:p>
        </p:txBody>
      </p:sp>
      <p:sp>
        <p:nvSpPr>
          <p:cNvPr id="545" name="Google Shape;545;p6"/>
          <p:cNvSpPr txBox="1">
            <a:spLocks noGrp="1"/>
          </p:cNvSpPr>
          <p:nvPr>
            <p:ph type="title"/>
          </p:nvPr>
        </p:nvSpPr>
        <p:spPr>
          <a:xfrm>
            <a:off x="411480" y="713232"/>
            <a:ext cx="4040100" cy="532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Workplan v8</a:t>
            </a:r>
            <a:endParaRPr sz="2800">
              <a:highlight>
                <a:srgbClr val="FFFF00"/>
              </a:highlight>
            </a:endParaRPr>
          </a:p>
        </p:txBody>
      </p:sp>
      <p:sp>
        <p:nvSpPr>
          <p:cNvPr id="546" name="Google Shape;546;p6"/>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547" name="Google Shape;547;p6"/>
          <p:cNvSpPr txBox="1"/>
          <p:nvPr/>
        </p:nvSpPr>
        <p:spPr>
          <a:xfrm>
            <a:off x="9835687" y="6408650"/>
            <a:ext cx="18051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sp>
        <p:nvSpPr>
          <p:cNvPr id="548" name="Google Shape;548;p6"/>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49" name="Google Shape;549;p6"/>
          <p:cNvSpPr/>
          <p:nvPr/>
        </p:nvSpPr>
        <p:spPr>
          <a:xfrm>
            <a:off x="9705051" y="400553"/>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50" name="Google Shape;550;p6"/>
          <p:cNvSpPr/>
          <p:nvPr/>
        </p:nvSpPr>
        <p:spPr>
          <a:xfrm>
            <a:off x="11442740" y="5692979"/>
            <a:ext cx="82200" cy="82500"/>
          </a:xfrm>
          <a:prstGeom prst="ellipse">
            <a:avLst/>
          </a:prstGeom>
          <a:solidFill>
            <a:srgbClr val="202120"/>
          </a:solidFill>
          <a:ln w="9525" cap="flat" cmpd="sng">
            <a:solidFill>
              <a:srgbClr val="303A4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51" name="Google Shape;551;p6"/>
          <p:cNvSpPr txBox="1"/>
          <p:nvPr/>
        </p:nvSpPr>
        <p:spPr>
          <a:xfrm>
            <a:off x="11177428" y="5856100"/>
            <a:ext cx="414300" cy="100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650">
                <a:solidFill>
                  <a:srgbClr val="202120"/>
                </a:solidFill>
                <a:latin typeface="Source Sans Pro SemiBold"/>
                <a:ea typeface="Source Sans Pro SemiBold"/>
                <a:cs typeface="Source Sans Pro SemiBold"/>
                <a:sym typeface="Source Sans Pro SemiBold"/>
              </a:rPr>
              <a:t>Go Live</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cxnSp>
        <p:nvCxnSpPr>
          <p:cNvPr id="557" name="Google Shape;557;p2"/>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58" name="Google Shape;558;p2"/>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59" name="Google Shape;559;p2"/>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60" name="Google Shape;560;p2"/>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prepared for privacy, security, and infrastructure readiness review</a:t>
            </a:r>
            <a:endParaRPr sz="2800" b="0" i="0" u="none" strike="noStrike" cap="none">
              <a:solidFill>
                <a:schemeClr val="dk1"/>
              </a:solidFill>
              <a:latin typeface="PT Serif"/>
              <a:ea typeface="PT Serif"/>
              <a:cs typeface="PT Serif"/>
              <a:sym typeface="PT Serif"/>
            </a:endParaRPr>
          </a:p>
        </p:txBody>
      </p:sp>
      <p:sp>
        <p:nvSpPr>
          <p:cNvPr id="561" name="Google Shape;561;p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62" name="Google Shape;562;p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63" name="Google Shape;563;p2"/>
          <p:cNvSpPr txBox="1"/>
          <p:nvPr/>
        </p:nvSpPr>
        <p:spPr>
          <a:xfrm>
            <a:off x="419100" y="1773936"/>
            <a:ext cx="441427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Privacy, security, &amp; infrastructure review</a:t>
            </a:r>
            <a:endParaRPr sz="1200" b="0" i="0" u="none" strike="noStrike" cap="none">
              <a:solidFill>
                <a:srgbClr val="000000"/>
              </a:solidFill>
              <a:latin typeface="Arial"/>
              <a:ea typeface="Arial"/>
              <a:cs typeface="Arial"/>
              <a:sym typeface="Arial"/>
            </a:endParaRPr>
          </a:p>
        </p:txBody>
      </p:sp>
      <p:sp>
        <p:nvSpPr>
          <p:cNvPr id="564" name="Google Shape;564;p2"/>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README with links to artifacts</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65" name="Google Shape;565;p2"/>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Artifacts</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Updated product README</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Iterated on product outline</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Created release plan</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Architecture diagram</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Sequencing diagram</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Data flow diagram</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Drafted incident response plan</a:t>
            </a:r>
            <a:endParaRPr sz="1400" b="0" i="0" u="none" strike="noStrike" cap="none">
              <a:solidFill>
                <a:schemeClr val="dk2"/>
              </a:solidFill>
              <a:latin typeface="PT Serif"/>
              <a:ea typeface="PT Serif"/>
              <a:cs typeface="PT Serif"/>
              <a:sym typeface="PT Serif"/>
            </a:endParaRPr>
          </a:p>
        </p:txBody>
      </p:sp>
      <p:sp>
        <p:nvSpPr>
          <p:cNvPr id="566" name="Google Shape;566;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pic>
        <p:nvPicPr>
          <p:cNvPr id="567" name="Google Shape;567;p2" descr="Screen Shot 2022-08-08 at 5.57.08 PM.png"/>
          <p:cNvPicPr preferRelativeResize="0"/>
          <p:nvPr/>
        </p:nvPicPr>
        <p:blipFill rotWithShape="1">
          <a:blip r:embed="rId5">
            <a:alphaModFix/>
          </a:blip>
          <a:srcRect/>
          <a:stretch/>
        </p:blipFill>
        <p:spPr>
          <a:xfrm>
            <a:off x="4584823" y="1286476"/>
            <a:ext cx="5756851" cy="45041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cxnSp>
        <p:nvCxnSpPr>
          <p:cNvPr id="573" name="Google Shape;573;p11"/>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74" name="Google Shape;574;p11"/>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75" name="Google Shape;575;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76" name="Google Shape;576;p11"/>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prepared for Analytics Implementation</a:t>
            </a:r>
            <a:endParaRPr sz="2800" b="0" i="0" u="none" strike="noStrike" cap="none">
              <a:solidFill>
                <a:schemeClr val="dk1"/>
              </a:solidFill>
              <a:latin typeface="PT Serif"/>
              <a:ea typeface="PT Serif"/>
              <a:cs typeface="PT Serif"/>
              <a:sym typeface="PT Serif"/>
            </a:endParaRPr>
          </a:p>
        </p:txBody>
      </p:sp>
      <p:sp>
        <p:nvSpPr>
          <p:cNvPr id="577" name="Google Shape;577;p1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78" name="Google Shape;578;p11"/>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79" name="Google Shape;579;p11"/>
          <p:cNvSpPr txBox="1"/>
          <p:nvPr/>
        </p:nvSpPr>
        <p:spPr>
          <a:xfrm>
            <a:off x="419100" y="1773936"/>
            <a:ext cx="441427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Analytics implementation and QA</a:t>
            </a:r>
            <a:endParaRPr sz="1200" b="0" i="0" u="none" strike="noStrike" cap="none">
              <a:solidFill>
                <a:srgbClr val="000000"/>
              </a:solidFill>
              <a:latin typeface="Arial"/>
              <a:ea typeface="Arial"/>
              <a:cs typeface="Arial"/>
              <a:sym typeface="Arial"/>
            </a:endParaRPr>
          </a:p>
        </p:txBody>
      </p:sp>
      <p:sp>
        <p:nvSpPr>
          <p:cNvPr id="580" name="Google Shape;580;p11"/>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Analytics support ticket</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81" name="Google Shape;581;p11"/>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Next steps</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We’ll need to implement tracking for our (PDF, text) radio button. It’s one of the elements where tracking does not come out the box. </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a:solidFill>
                  <a:schemeClr val="dk2"/>
                </a:solidFill>
                <a:latin typeface="PT Serif"/>
                <a:ea typeface="PT Serif"/>
                <a:cs typeface="PT Serif"/>
                <a:sym typeface="PT Serif"/>
              </a:rPr>
              <a:t>M</a:t>
            </a:r>
            <a:r>
              <a:rPr lang="en-US" sz="1400" b="0" i="0" u="none" strike="noStrike" cap="none">
                <a:solidFill>
                  <a:schemeClr val="dk2"/>
                </a:solidFill>
                <a:latin typeface="PT Serif"/>
                <a:ea typeface="PT Serif"/>
                <a:cs typeface="PT Serif"/>
                <a:sym typeface="PT Serif"/>
              </a:rPr>
              <a:t>et with Jenna Ouellet, will need to instrument radio buttons</a:t>
            </a:r>
            <a:r>
              <a:rPr lang="en-US">
                <a:solidFill>
                  <a:schemeClr val="dk2"/>
                </a:solidFill>
                <a:latin typeface="PT Serif"/>
                <a:ea typeface="PT Serif"/>
                <a:cs typeface="PT Serif"/>
                <a:sym typeface="PT Serif"/>
              </a:rPr>
              <a:t> today.</a:t>
            </a:r>
            <a:r>
              <a:rPr lang="en-US" sz="1400" b="0" i="0" u="none" strike="noStrike" cap="none">
                <a:solidFill>
                  <a:schemeClr val="dk2"/>
                </a:solidFill>
                <a:latin typeface="PT Serif"/>
                <a:ea typeface="PT Serif"/>
                <a:cs typeface="PT Serif"/>
                <a:sym typeface="PT Serif"/>
              </a:rPr>
              <a:t> </a:t>
            </a:r>
            <a:endParaRPr sz="1400" b="0" i="0" u="none" strike="noStrike" cap="none">
              <a:solidFill>
                <a:srgbClr val="000000"/>
              </a:solidFill>
              <a:latin typeface="Arial"/>
              <a:ea typeface="Arial"/>
              <a:cs typeface="Arial"/>
              <a:sym typeface="Arial"/>
            </a:endParaRPr>
          </a:p>
        </p:txBody>
      </p:sp>
      <p:sp>
        <p:nvSpPr>
          <p:cNvPr id="582" name="Google Shape;582;p1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pic>
        <p:nvPicPr>
          <p:cNvPr id="583" name="Google Shape;583;p11" descr="Screen Shot 2022-08-08 at 6.03.58 PM.png"/>
          <p:cNvPicPr preferRelativeResize="0"/>
          <p:nvPr/>
        </p:nvPicPr>
        <p:blipFill rotWithShape="1">
          <a:blip r:embed="rId5">
            <a:alphaModFix/>
          </a:blip>
          <a:srcRect/>
          <a:stretch/>
        </p:blipFill>
        <p:spPr>
          <a:xfrm>
            <a:off x="4985772" y="1872167"/>
            <a:ext cx="7053828" cy="40682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cxnSp>
        <p:nvCxnSpPr>
          <p:cNvPr id="589" name="Google Shape;589;p12"/>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90" name="Google Shape;590;p12"/>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91" name="Google Shape;591;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592" name="Google Shape;592;p12"/>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prepared for and initiated pre-staging accessibility testing </a:t>
            </a:r>
            <a:endParaRPr sz="2800" b="0" i="0" u="none" strike="noStrike" cap="none">
              <a:solidFill>
                <a:schemeClr val="dk1"/>
              </a:solidFill>
              <a:latin typeface="PT Serif"/>
              <a:ea typeface="PT Serif"/>
              <a:cs typeface="PT Serif"/>
              <a:sym typeface="PT Serif"/>
            </a:endParaRPr>
          </a:p>
        </p:txBody>
      </p:sp>
      <p:sp>
        <p:nvSpPr>
          <p:cNvPr id="593" name="Google Shape;593;p1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594" name="Google Shape;594;p1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95" name="Google Shape;595;p12"/>
          <p:cNvSpPr txBox="1"/>
          <p:nvPr/>
        </p:nvSpPr>
        <p:spPr>
          <a:xfrm>
            <a:off x="419100" y="1773936"/>
            <a:ext cx="4414200" cy="1042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Staging review accessibility checklist</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96" name="Google Shape;596;p12"/>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Axe scan</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3"/>
              </a:rPr>
              <a:t>ticket</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97" name="Google Shape;597;p1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598" name="Google Shape;598;p12"/>
          <p:cNvSpPr txBox="1"/>
          <p:nvPr/>
        </p:nvSpPr>
        <p:spPr>
          <a:xfrm>
            <a:off x="5225995" y="2899940"/>
            <a:ext cx="43131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Built testing tools</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Test Rails</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Cypress</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Remaining step (dark launch)</a:t>
            </a:r>
            <a:endParaRPr sz="1400" b="0" i="0" u="none" strike="noStrike" cap="none">
              <a:solidFill>
                <a:srgbClr val="000000"/>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rgbClr val="000000"/>
                </a:solidFill>
                <a:latin typeface="PT Serif"/>
                <a:ea typeface="PT Serif"/>
                <a:cs typeface="PT Serif"/>
                <a:sym typeface="PT Serif"/>
              </a:rPr>
              <a:t>E2E Axe scan</a:t>
            </a:r>
            <a:endParaRPr sz="1400" b="0" i="0" u="none" strike="noStrike" cap="none">
              <a:solidFill>
                <a:srgbClr val="000000"/>
              </a:solidFill>
              <a:latin typeface="PT Serif"/>
              <a:ea typeface="PT Serif"/>
              <a:cs typeface="PT Serif"/>
              <a:sym typeface="PT Serif"/>
            </a:endParaRPr>
          </a:p>
        </p:txBody>
      </p:sp>
      <p:sp>
        <p:nvSpPr>
          <p:cNvPr id="599" name="Google Shape;599;p12"/>
          <p:cNvSpPr txBox="1"/>
          <p:nvPr/>
        </p:nvSpPr>
        <p:spPr>
          <a:xfrm>
            <a:off x="182875" y="2899950"/>
            <a:ext cx="5353500" cy="47475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Pre-staging tested (5 of 6)</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Axe scan</a:t>
            </a:r>
            <a:endParaRPr/>
          </a:p>
          <a:p>
            <a:pPr marL="605790" marR="0" lvl="7"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	- React widget</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Color testing</a:t>
            </a:r>
            <a:endParaRPr/>
          </a:p>
          <a:p>
            <a:pPr marL="605790" marR="0" lvl="2"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	- Reviewed w/ browser plugins – WCAG for AA rating</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Content resizing</a:t>
            </a:r>
            <a:endParaRPr/>
          </a:p>
          <a:p>
            <a:pPr marL="605790" marR="0" lvl="1"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	- Mac: – Chrome, Safari, Firefox (200%, 300%, 400%)</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Keyboard function</a:t>
            </a:r>
            <a:endParaRPr/>
          </a:p>
          <a:p>
            <a:pPr marL="605790" marR="0" lvl="1"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	- MacOS: Chrome, Safari, Firefox</a:t>
            </a:r>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Screen reader</a:t>
            </a:r>
            <a:endParaRPr/>
          </a:p>
          <a:p>
            <a:pPr marL="605790" marR="0" lvl="1" indent="0" algn="l" rtl="0">
              <a:lnSpc>
                <a:spcPct val="90000"/>
              </a:lnSpc>
              <a:spcBef>
                <a:spcPts val="500"/>
              </a:spcBef>
              <a:spcAft>
                <a:spcPts val="0"/>
              </a:spcAft>
              <a:buNone/>
            </a:pPr>
            <a:r>
              <a:rPr lang="en-US" sz="1400" b="0" i="0" u="none" strike="noStrike" cap="none">
                <a:solidFill>
                  <a:schemeClr val="dk2"/>
                </a:solidFill>
                <a:latin typeface="PT Serif"/>
                <a:ea typeface="PT Serif"/>
                <a:cs typeface="PT Serif"/>
                <a:sym typeface="PT Serif"/>
              </a:rPr>
              <a:t>	- MacOS + Safari, Jaws</a:t>
            </a:r>
            <a:endParaRPr/>
          </a:p>
          <a:p>
            <a:pPr marL="139700" marR="0" lvl="0" indent="0" algn="l" rtl="0">
              <a:lnSpc>
                <a:spcPct val="90000"/>
              </a:lnSpc>
              <a:spcBef>
                <a:spcPts val="1000"/>
              </a:spcBef>
              <a:spcAft>
                <a:spcPts val="0"/>
              </a:spcAft>
              <a:buClr>
                <a:schemeClr val="accent2"/>
              </a:buClr>
              <a:buSzPts val="1400"/>
              <a:buFont typeface="Noto Sans Symbols"/>
              <a:buNone/>
            </a:pPr>
            <a:endParaRPr sz="1400" b="0" i="0" u="none" strike="noStrike" cap="none">
              <a:solidFill>
                <a:srgbClr val="000000"/>
              </a:solidFill>
              <a:latin typeface="Arial"/>
              <a:ea typeface="Arial"/>
              <a:cs typeface="Arial"/>
              <a:sym typeface="Arial"/>
            </a:endParaRPr>
          </a:p>
        </p:txBody>
      </p:sp>
      <p:pic>
        <p:nvPicPr>
          <p:cNvPr id="600" name="Google Shape;600;p12"/>
          <p:cNvPicPr preferRelativeResize="0"/>
          <p:nvPr/>
        </p:nvPicPr>
        <p:blipFill>
          <a:blip r:embed="rId5">
            <a:alphaModFix/>
          </a:blip>
          <a:stretch>
            <a:fillRect/>
          </a:stretch>
        </p:blipFill>
        <p:spPr>
          <a:xfrm>
            <a:off x="8523463" y="3745900"/>
            <a:ext cx="2723476" cy="2423102"/>
          </a:xfrm>
          <a:prstGeom prst="rect">
            <a:avLst/>
          </a:prstGeom>
          <a:noFill/>
          <a:ln>
            <a:noFill/>
          </a:ln>
        </p:spPr>
      </p:pic>
      <p:pic>
        <p:nvPicPr>
          <p:cNvPr id="601" name="Google Shape;601;p12"/>
          <p:cNvPicPr preferRelativeResize="0"/>
          <p:nvPr/>
        </p:nvPicPr>
        <p:blipFill>
          <a:blip r:embed="rId6">
            <a:alphaModFix/>
          </a:blip>
          <a:stretch>
            <a:fillRect/>
          </a:stretch>
        </p:blipFill>
        <p:spPr>
          <a:xfrm>
            <a:off x="8578612" y="1280400"/>
            <a:ext cx="2613200" cy="2382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5"/>
        <p:cNvGrpSpPr/>
        <p:nvPr/>
      </p:nvGrpSpPr>
      <p:grpSpPr>
        <a:xfrm>
          <a:off x="0" y="0"/>
          <a:ext cx="0" cy="0"/>
          <a:chOff x="0" y="0"/>
          <a:chExt cx="0" cy="0"/>
        </a:xfrm>
      </p:grpSpPr>
      <p:sp>
        <p:nvSpPr>
          <p:cNvPr id="606" name="Google Shape;606;p64"/>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Steps to 1095-B MVP launch (1 of 2)</a:t>
            </a:r>
            <a:endParaRPr sz="2800"/>
          </a:p>
        </p:txBody>
      </p:sp>
      <p:graphicFrame>
        <p:nvGraphicFramePr>
          <p:cNvPr id="607" name="Google Shape;607;p64"/>
          <p:cNvGraphicFramePr/>
          <p:nvPr/>
        </p:nvGraphicFramePr>
        <p:xfrm>
          <a:off x="411480" y="1097280"/>
          <a:ext cx="3000000" cy="3000000"/>
        </p:xfrm>
        <a:graphic>
          <a:graphicData uri="http://schemas.openxmlformats.org/drawingml/2006/table">
            <a:tbl>
              <a:tblPr>
                <a:noFill/>
                <a:tableStyleId>{A34BBB7B-F7A6-480A-9995-3345DDAA4034}</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29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Contact center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Contact center</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Artifacts to be quality reviewed by Contact center staff</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22-Jul-22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Closed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 implementation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Ticket completion and alignment on KPIs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Jenna Ouellet provided guidance 8/</a:t>
                      </a:r>
                      <a:r>
                        <a:rPr lang="en-US" sz="1000">
                          <a:solidFill>
                            <a:schemeClr val="dk2"/>
                          </a:solidFill>
                          <a:latin typeface="PT Serif"/>
                          <a:ea typeface="PT Serif"/>
                          <a:cs typeface="PT Serif"/>
                          <a:sym typeface="PT Serif"/>
                        </a:rPr>
                        <a:t>9</a:t>
                      </a:r>
                      <a:r>
                        <a:rPr lang="en-US" sz="1000" u="none" strike="noStrike" cap="none">
                          <a:solidFill>
                            <a:schemeClr val="dk2"/>
                          </a:solidFill>
                          <a:latin typeface="PT Serif"/>
                          <a:ea typeface="PT Serif"/>
                          <a:cs typeface="PT Serif"/>
                          <a:sym typeface="PT Serif"/>
                        </a:rPr>
                        <a:t>/22; Teagan adding to code</a:t>
                      </a:r>
                      <a:r>
                        <a:rPr lang="en-US" sz="1000">
                          <a:solidFill>
                            <a:schemeClr val="dk2"/>
                          </a:solidFill>
                          <a:latin typeface="PT Serif"/>
                          <a:ea typeface="PT Serif"/>
                          <a:cs typeface="PT Serif"/>
                          <a:sym typeface="PT Serif"/>
                        </a:rPr>
                        <a:t> / PR /merge</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Privacy, security, and infrastructure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Security</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Ticket completion and all 9 artifacts attached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Submit </a:t>
                      </a:r>
                      <a:r>
                        <a:rPr lang="en-US" sz="1000" u="none" strike="noStrike" cap="none">
                          <a:solidFill>
                            <a:schemeClr val="dk2"/>
                          </a:solidFill>
                          <a:latin typeface="PT Serif"/>
                          <a:ea typeface="PT Serif"/>
                          <a:cs typeface="PT Serif"/>
                          <a:sym typeface="PT Serif"/>
                        </a:rPr>
                        <a:t>Tues EOD</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Product outline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strike="noStrike" cap="none">
                          <a:solidFill>
                            <a:schemeClr val="hlink"/>
                          </a:solidFill>
                          <a:latin typeface="PT Serif"/>
                          <a:ea typeface="PT Serif"/>
                          <a:cs typeface="PT Serif"/>
                          <a:sym typeface="PT Serif"/>
                          <a:hlinkClick r:id="rId3"/>
                        </a:rPr>
                        <a:t>Completed</a:t>
                      </a:r>
                      <a:r>
                        <a:rPr lang="en-US" sz="1000" u="none" strike="noStrike" cap="none">
                          <a:solidFill>
                            <a:schemeClr val="dk2"/>
                          </a:solidFill>
                          <a:latin typeface="PT Serif"/>
                          <a:ea typeface="PT Serif"/>
                          <a:cs typeface="PT Serif"/>
                          <a:sym typeface="PT Serif"/>
                        </a:rPr>
                        <a:t> 8/4/22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strike="noStrike" cap="none">
                          <a:solidFill>
                            <a:schemeClr val="hlink"/>
                          </a:solidFill>
                          <a:latin typeface="PT Serif"/>
                          <a:ea typeface="PT Serif"/>
                          <a:cs typeface="PT Serif"/>
                          <a:sym typeface="PT Serif"/>
                          <a:hlinkClick r:id="rId4"/>
                        </a:rPr>
                        <a:t>Completed</a:t>
                      </a:r>
                      <a:r>
                        <a:rPr lang="en-US" sz="1000" u="none" strike="noStrike" cap="none">
                          <a:solidFill>
                            <a:schemeClr val="dk2"/>
                          </a:solidFill>
                          <a:latin typeface="PT Serif"/>
                          <a:ea typeface="PT Serif"/>
                          <a:cs typeface="PT Serif"/>
                          <a:sym typeface="PT Serif"/>
                        </a:rPr>
                        <a:t> 8/5/22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Incident response plan / Playbook</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a:solidFill>
                            <a:schemeClr val="hlink"/>
                          </a:solidFill>
                          <a:latin typeface="PT Serif"/>
                          <a:ea typeface="PT Serif"/>
                          <a:cs typeface="PT Serif"/>
                          <a:sym typeface="PT Serif"/>
                          <a:hlinkClick r:id="rId5"/>
                        </a:rPr>
                        <a:t>Completed</a:t>
                      </a:r>
                      <a:r>
                        <a:rPr lang="en-US" sz="1000">
                          <a:latin typeface="PT Serif"/>
                          <a:ea typeface="PT Serif"/>
                          <a:cs typeface="PT Serif"/>
                          <a:sym typeface="PT Serif"/>
                        </a:rPr>
                        <a:t> </a:t>
                      </a:r>
                      <a:r>
                        <a:rPr lang="en-US" sz="1000" u="none" strike="noStrike" cap="none">
                          <a:solidFill>
                            <a:schemeClr val="dk2"/>
                          </a:solidFill>
                          <a:latin typeface="PT Serif"/>
                          <a:ea typeface="PT Serif"/>
                          <a:cs typeface="PT Serif"/>
                          <a:sym typeface="PT Serif"/>
                        </a:rPr>
                        <a:t> 8/9/22; will iterate if feedback provided</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Architecture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strike="noStrike" cap="none">
                          <a:solidFill>
                            <a:schemeClr val="hlink"/>
                          </a:solidFill>
                          <a:latin typeface="PT Serif"/>
                          <a:ea typeface="PT Serif"/>
                          <a:cs typeface="PT Serif"/>
                          <a:sym typeface="PT Serif"/>
                          <a:hlinkClick r:id="rId6"/>
                        </a:rPr>
                        <a:t>Completed</a:t>
                      </a:r>
                      <a:r>
                        <a:rPr lang="en-US" sz="1000" u="none" strike="noStrike" cap="none">
                          <a:solidFill>
                            <a:schemeClr val="dk2"/>
                          </a:solidFill>
                          <a:latin typeface="PT Serif"/>
                          <a:ea typeface="PT Serif"/>
                          <a:cs typeface="PT Serif"/>
                          <a:sym typeface="PT Serif"/>
                        </a:rPr>
                        <a:t>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Sequencing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strike="noStrike" cap="none">
                          <a:solidFill>
                            <a:schemeClr val="hlink"/>
                          </a:solidFill>
                          <a:latin typeface="PT Serif"/>
                          <a:ea typeface="PT Serif"/>
                          <a:cs typeface="PT Serif"/>
                          <a:sym typeface="PT Serif"/>
                          <a:hlinkClick r:id="rId7"/>
                        </a:rPr>
                        <a:t>Completed</a:t>
                      </a:r>
                      <a:r>
                        <a:rPr lang="en-US" sz="1000" u="none" strike="noStrike" cap="none">
                          <a:solidFill>
                            <a:schemeClr val="dk2"/>
                          </a:solidFill>
                          <a:latin typeface="PT Serif"/>
                          <a:ea typeface="PT Serif"/>
                          <a:cs typeface="PT Serif"/>
                          <a:sym typeface="PT Serif"/>
                        </a:rPr>
                        <a:t>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Data Flow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strike="noStrike" cap="none">
                          <a:solidFill>
                            <a:schemeClr val="hlink"/>
                          </a:solidFill>
                          <a:latin typeface="PT Serif"/>
                          <a:ea typeface="PT Serif"/>
                          <a:cs typeface="PT Serif"/>
                          <a:sym typeface="PT Serif"/>
                          <a:hlinkClick r:id="rId8"/>
                        </a:rPr>
                        <a:t>Completed</a:t>
                      </a:r>
                      <a:r>
                        <a:rPr lang="en-US" sz="1000" u="none" strike="noStrike" cap="none">
                          <a:solidFill>
                            <a:schemeClr val="dk2"/>
                          </a:solidFill>
                          <a:latin typeface="PT Serif"/>
                          <a:ea typeface="PT Serif"/>
                          <a:cs typeface="PT Serif"/>
                          <a:sym typeface="PT Serif"/>
                        </a:rPr>
                        <a:t> 8/8/22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API Endpoint document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Complete by </a:t>
                      </a:r>
                      <a:r>
                        <a:rPr lang="en-US" sz="1000" u="none" strike="noStrike" cap="none">
                          <a:solidFill>
                            <a:schemeClr val="dk2"/>
                          </a:solidFill>
                          <a:latin typeface="PT Serif"/>
                          <a:ea typeface="PT Serif"/>
                          <a:cs typeface="PT Serif"/>
                          <a:sym typeface="PT Serif"/>
                        </a:rPr>
                        <a:t>Tues EOD</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Accessibility 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 out of 6 test complete; Axe scan is done in dark launch</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08" name="Google Shape;608;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609" name="Google Shape;609;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10" name="Google Shape;610;p64"/>
          <p:cNvSpPr/>
          <p:nvPr/>
        </p:nvSpPr>
        <p:spPr>
          <a:xfrm>
            <a:off x="7739264" y="2128825"/>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1" name="Google Shape;611;p64"/>
          <p:cNvSpPr/>
          <p:nvPr/>
        </p:nvSpPr>
        <p:spPr>
          <a:xfrm>
            <a:off x="7739264" y="263187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2" name="Google Shape;612;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613" name="Google Shape;613;p64"/>
          <p:cNvSpPr/>
          <p:nvPr/>
        </p:nvSpPr>
        <p:spPr>
          <a:xfrm>
            <a:off x="7739265" y="303251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4" name="Google Shape;614;p64"/>
          <p:cNvSpPr/>
          <p:nvPr/>
        </p:nvSpPr>
        <p:spPr>
          <a:xfrm>
            <a:off x="7739289" y="339380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p64"/>
          <p:cNvSpPr/>
          <p:nvPr/>
        </p:nvSpPr>
        <p:spPr>
          <a:xfrm>
            <a:off x="7739290" y="510006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6" name="Google Shape;616;p64"/>
          <p:cNvSpPr/>
          <p:nvPr/>
        </p:nvSpPr>
        <p:spPr>
          <a:xfrm>
            <a:off x="7739290" y="543388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7" name="Google Shape;617;p64"/>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ea typeface="PT Serif"/>
                <a:cs typeface="PT Serif"/>
                <a:sym typeface="PT Serif"/>
              </a:rPr>
              <a:t>D</a:t>
            </a:r>
            <a:endParaRPr sz="1400" b="0" i="0" u="none" strike="noStrike" cap="none">
              <a:solidFill>
                <a:srgbClr val="000000"/>
              </a:solidFill>
              <a:latin typeface="Arial"/>
              <a:ea typeface="Arial"/>
              <a:cs typeface="Arial"/>
              <a:sym typeface="Arial"/>
            </a:endParaRPr>
          </a:p>
        </p:txBody>
      </p:sp>
      <p:sp>
        <p:nvSpPr>
          <p:cNvPr id="618" name="Google Shape;618;p64"/>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64"/>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0" name="Google Shape;620;p64"/>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1" name="Google Shape;621;p64"/>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2" name="Google Shape;622;p64"/>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3" name="Google Shape;623;p64"/>
          <p:cNvSpPr/>
          <p:nvPr/>
        </p:nvSpPr>
        <p:spPr>
          <a:xfrm>
            <a:off x="7739301" y="16275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4" name="Google Shape;624;p64"/>
          <p:cNvSpPr/>
          <p:nvPr/>
        </p:nvSpPr>
        <p:spPr>
          <a:xfrm>
            <a:off x="7739301" y="408929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5" name="Google Shape;625;p64"/>
          <p:cNvSpPr/>
          <p:nvPr/>
        </p:nvSpPr>
        <p:spPr>
          <a:xfrm>
            <a:off x="7739264" y="476622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6" name="Google Shape;626;p64"/>
          <p:cNvSpPr/>
          <p:nvPr/>
        </p:nvSpPr>
        <p:spPr>
          <a:xfrm>
            <a:off x="7739264" y="443241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p64"/>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628" name="Google Shape;628;p64"/>
          <p:cNvSpPr/>
          <p:nvPr/>
        </p:nvSpPr>
        <p:spPr>
          <a:xfrm>
            <a:off x="7739264" y="370475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2"/>
        <p:cNvGrpSpPr/>
        <p:nvPr/>
      </p:nvGrpSpPr>
      <p:grpSpPr>
        <a:xfrm>
          <a:off x="0" y="0"/>
          <a:ext cx="0" cy="0"/>
          <a:chOff x="0" y="0"/>
          <a:chExt cx="0" cy="0"/>
        </a:xfrm>
      </p:grpSpPr>
      <p:sp>
        <p:nvSpPr>
          <p:cNvPr id="633" name="Google Shape;633;g1425a963843_19_11"/>
          <p:cNvSpPr txBox="1">
            <a:spLocks noGrp="1"/>
          </p:cNvSpPr>
          <p:nvPr>
            <p:ph type="title"/>
          </p:nvPr>
        </p:nvSpPr>
        <p:spPr>
          <a:xfrm>
            <a:off x="411480"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Steps to 1095-B MVP launch (2 of 2)</a:t>
            </a:r>
            <a:endParaRPr sz="2800"/>
          </a:p>
        </p:txBody>
      </p:sp>
      <p:graphicFrame>
        <p:nvGraphicFramePr>
          <p:cNvPr id="634" name="Google Shape;634;g1425a963843_19_11"/>
          <p:cNvGraphicFramePr/>
          <p:nvPr/>
        </p:nvGraphicFramePr>
        <p:xfrm>
          <a:off x="411480" y="1097280"/>
          <a:ext cx="3000000" cy="3000000"/>
        </p:xfrm>
        <a:graphic>
          <a:graphicData uri="http://schemas.openxmlformats.org/drawingml/2006/table">
            <a:tbl>
              <a:tblPr>
                <a:noFill/>
                <a:tableStyleId>{A34BBB7B-F7A6-480A-9995-3345DDAA4034}</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Resolve transport script / bucket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HEC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Reopen bucket ticket (GitHub </a:t>
                      </a:r>
                      <a:r>
                        <a:rPr lang="en-US" sz="1000" u="sng">
                          <a:solidFill>
                            <a:schemeClr val="hlink"/>
                          </a:solidFill>
                          <a:latin typeface="PT Serif"/>
                          <a:ea typeface="PT Serif"/>
                          <a:cs typeface="PT Serif"/>
                          <a:sym typeface="PT Serif"/>
                          <a:hlinkClick r:id="rId3"/>
                        </a:rPr>
                        <a:t>#38079</a:t>
                      </a:r>
                      <a:r>
                        <a:rPr lang="en-US" sz="1000">
                          <a:solidFill>
                            <a:schemeClr val="dk2"/>
                          </a:solidFill>
                          <a:latin typeface="PT Serif"/>
                          <a:ea typeface="PT Serif"/>
                          <a:cs typeface="PT Serif"/>
                          <a:sym typeface="PT Serif"/>
                        </a:rPr>
                        <a:t>) and ensure Joshua (HEC) has access to appropriate buckets to fill transport script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6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None/>
                      </a:pPr>
                      <a:r>
                        <a:rPr lang="en-US" sz="1000">
                          <a:solidFill>
                            <a:schemeClr val="dk2"/>
                          </a:solidFill>
                          <a:latin typeface="PT Serif"/>
                          <a:ea typeface="PT Serif"/>
                          <a:cs typeface="PT Serif"/>
                          <a:sym typeface="PT Serif"/>
                        </a:rPr>
                        <a:t>Staging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chemeClr val="dk2"/>
                          </a:solidFill>
                          <a:latin typeface="PT Serif"/>
                          <a:ea typeface="PT Serif"/>
                          <a:cs typeface="PT Serif"/>
                          <a:sym typeface="PT Serif"/>
                        </a:rPr>
                        <a:t>1095-B / Collab Cycle teams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Complete product ticket with documented previous collab cycle steps initiated and under async review.  Platform notified of status 4 business days prior to meeting in order to review all artifacts and post recommendations. Meeting to be held 18 August 2022 @ 2PM.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chemeClr val="dk2"/>
                          </a:solidFill>
                          <a:latin typeface="PT Serif"/>
                          <a:ea typeface="PT Serif"/>
                          <a:cs typeface="PT Serif"/>
                          <a:sym typeface="PT Serif"/>
                        </a:rPr>
                        <a:t>13-Jul -22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chemeClr val="dk2"/>
                          </a:solidFill>
                          <a:latin typeface="PT Serif"/>
                          <a:ea typeface="PT Serif"/>
                          <a:cs typeface="PT Serif"/>
                          <a:sym typeface="PT Serif"/>
                        </a:rPr>
                        <a:t>Sprint 9</a:t>
                      </a:r>
                      <a:endParaRPr sz="100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Dark launch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Dark launch </a:t>
                      </a:r>
                      <a:r>
                        <a:rPr lang="en-US" sz="1000">
                          <a:solidFill>
                            <a:schemeClr val="dk2"/>
                          </a:solidFill>
                          <a:latin typeface="PT Serif"/>
                          <a:ea typeface="PT Serif"/>
                          <a:cs typeface="PT Serif"/>
                          <a:sym typeface="PT Serif"/>
                        </a:rPr>
                        <a:t>8</a:t>
                      </a:r>
                      <a:r>
                        <a:rPr lang="en-US" sz="1000" u="none" strike="noStrike" cap="none">
                          <a:solidFill>
                            <a:schemeClr val="dk2"/>
                          </a:solidFill>
                          <a:latin typeface="PT Serif"/>
                          <a:ea typeface="PT Serif"/>
                          <a:cs typeface="PT Serif"/>
                          <a:sym typeface="PT Serif"/>
                        </a:rPr>
                        <a:t>/22-8/24/22 to complete final accessibility checks in production environment and guerilla UAT testing of product function using feature toggle. Record findings in release plan and staging accessibility ticket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3-Aug-22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Sprint 9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Research plan - 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Perigean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Research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Create research plan, and conversation guide for moderated UAT for approval of VA research team and submission to Perigean for recruitment.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usability testing with Veteran’s recruited through Perigean. 8/25-8/26/22. Record findings in product 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Staged Rollout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Roll out of product on VA.gov will be staged and include feature toggle.   Canary test 25% 8/26-8/30/22 ; Stage B 50% 8/30-9/5/22.  Incident response plan will be followed if product fails to perform as desired.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Go Live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Official go-live target 9/5/2022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7-Aug-22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35" name="Google Shape;635;g1425a963843_19_11"/>
          <p:cNvSpPr/>
          <p:nvPr/>
        </p:nvSpPr>
        <p:spPr>
          <a:xfrm>
            <a:off x="7739276" y="60278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6" name="Google Shape;636;g1425a963843_19_11"/>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16</a:t>
            </a:fld>
            <a:endParaRPr>
              <a:latin typeface="Source Sans Pro"/>
              <a:ea typeface="Source Sans Pro"/>
              <a:cs typeface="Source Sans Pro"/>
              <a:sym typeface="Source Sans Pro"/>
            </a:endParaRPr>
          </a:p>
        </p:txBody>
      </p:sp>
      <p:sp>
        <p:nvSpPr>
          <p:cNvPr id="637" name="Google Shape;637;g1425a963843_19_11"/>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38" name="Google Shape;638;g1425a963843_19_11"/>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639" name="Google Shape;639;g1425a963843_19_11"/>
          <p:cNvSpPr/>
          <p:nvPr/>
        </p:nvSpPr>
        <p:spPr>
          <a:xfrm>
            <a:off x="7739265" y="3322738"/>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g1425a963843_19_11"/>
          <p:cNvSpPr/>
          <p:nvPr/>
        </p:nvSpPr>
        <p:spPr>
          <a:xfrm>
            <a:off x="7739265" y="3967263"/>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1" name="Google Shape;641;g1425a963843_19_11"/>
          <p:cNvSpPr txBox="1"/>
          <p:nvPr/>
        </p:nvSpPr>
        <p:spPr>
          <a:xfrm>
            <a:off x="9502525" y="148025"/>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642" name="Google Shape;642;g1425a963843_19_11"/>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3" name="Google Shape;643;g1425a963843_19_11"/>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4" name="Google Shape;644;g1425a963843_19_11"/>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5" name="Google Shape;645;g1425a963843_19_11"/>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g1425a963843_19_11"/>
          <p:cNvSpPr/>
          <p:nvPr/>
        </p:nvSpPr>
        <p:spPr>
          <a:xfrm>
            <a:off x="7739264" y="4600535"/>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7" name="Google Shape;647;g1425a963843_19_11"/>
          <p:cNvSpPr/>
          <p:nvPr/>
        </p:nvSpPr>
        <p:spPr>
          <a:xfrm>
            <a:off x="7739264" y="5345290"/>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g1425a963843_19_11"/>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1425a963843_19_11"/>
          <p:cNvSpPr/>
          <p:nvPr/>
        </p:nvSpPr>
        <p:spPr>
          <a:xfrm>
            <a:off x="7739276" y="16230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0" name="Google Shape;650;g1425a963843_19_11"/>
          <p:cNvSpPr/>
          <p:nvPr/>
        </p:nvSpPr>
        <p:spPr>
          <a:xfrm>
            <a:off x="7739276" y="2472890"/>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14336535c55_0_0"/>
          <p:cNvSpPr txBox="1">
            <a:spLocks noGrp="1"/>
          </p:cNvSpPr>
          <p:nvPr>
            <p:ph type="ctrTitle"/>
          </p:nvPr>
        </p:nvSpPr>
        <p:spPr>
          <a:xfrm>
            <a:off x="31746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Path to Task Order close-out</a:t>
            </a:r>
            <a:endParaRPr/>
          </a:p>
        </p:txBody>
      </p:sp>
      <p:sp>
        <p:nvSpPr>
          <p:cNvPr id="656" name="Google Shape;656;g14336535c55_0_0"/>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8 DEMO</a:t>
            </a:r>
            <a:endParaRPr/>
          </a:p>
        </p:txBody>
      </p:sp>
      <p:sp>
        <p:nvSpPr>
          <p:cNvPr id="657" name="Google Shape;657;g14336535c55_0_0"/>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58" name="Google Shape;658;g14336535c55_0_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(1 of 3) v1</a:t>
            </a:r>
            <a:endParaRPr sz="2800"/>
          </a:p>
        </p:txBody>
      </p:sp>
      <p:graphicFrame>
        <p:nvGraphicFramePr>
          <p:cNvPr id="664" name="Google Shape;664;p7"/>
          <p:cNvGraphicFramePr/>
          <p:nvPr/>
        </p:nvGraphicFramePr>
        <p:xfrm>
          <a:off x="411480" y="1097280"/>
          <a:ext cx="3000000" cy="3000000"/>
        </p:xfrm>
        <a:graphic>
          <a:graphicData uri="http://schemas.openxmlformats.org/drawingml/2006/table">
            <a:tbl>
              <a:tblPr>
                <a:noFill/>
                <a:tableStyleId>{C4D9E4EA-6043-4963-9877-50D04CB2C023}</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4500">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Completion of HH research #1 w/ caregivers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Amend research plan to initiate final unmoderated testing of remaining caregivers</a:t>
                      </a:r>
                      <a:endParaRPr>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438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plan for recruitment by Perigean</a:t>
                      </a:r>
                      <a:endParaRPr>
                        <a:solidFill>
                          <a:schemeClr val="dk2"/>
                        </a:solidFill>
                      </a:endParaRPr>
                    </a:p>
                    <a:p>
                      <a:pPr marL="171450" marR="0" lvl="0" indent="-10795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2438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research plan, guide, data sets, and synthesis in GitHub HH repo turnover folder, marked </a:t>
                      </a:r>
                      <a:r>
                        <a:rPr lang="en-US" sz="1000" u="sng" strike="noStrike" cap="none">
                          <a:solidFill>
                            <a:schemeClr val="hlink"/>
                          </a:solidFill>
                          <a:latin typeface="PT Serif"/>
                          <a:ea typeface="PT Serif"/>
                          <a:cs typeface="PT Serif"/>
                          <a:sym typeface="PT Serif"/>
                          <a:hlinkClick r:id="rId3"/>
                        </a:rPr>
                        <a:t>research #1</a:t>
                      </a:r>
                      <a:r>
                        <a:rPr lang="en-US" sz="1000" u="none" strike="noStrike" cap="none">
                          <a:solidFill>
                            <a:schemeClr val="dk2"/>
                          </a:solidFill>
                          <a:latin typeface="PT Serif"/>
                          <a:ea typeface="PT Serif"/>
                          <a:cs typeface="PT Serif"/>
                          <a:sym typeface="PT Serif"/>
                        </a:rPr>
                        <a:t>. </a:t>
                      </a:r>
                      <a:endParaRPr>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rowSpan="6">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Completion of HH research #2 – Moderated tree test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rowSpan="6">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a:t>
                      </a:r>
                      <a:endParaRPr>
                        <a:solidFill>
                          <a:schemeClr val="dk2"/>
                        </a:solidFil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#2 to Mikki for feedback and approval</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8-Aug-22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228625">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#2 to oCTO for approval and recruitment (Must request Perigean note taker service)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Conduct pilot testing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Conduct moderated testing of trees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Synthesis research findings and make recommendation if able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research plan, guide, data sets, Perigean notes, synthesis, recommendations (if able) in GitHub HH repo  turnover folder, marked </a:t>
                      </a:r>
                      <a:r>
                        <a:rPr lang="en-US" sz="1000" u="sng" strike="noStrike" cap="none">
                          <a:solidFill>
                            <a:schemeClr val="hlink"/>
                          </a:solidFill>
                          <a:latin typeface="PT Serif"/>
                          <a:ea typeface="PT Serif"/>
                          <a:cs typeface="PT Serif"/>
                          <a:sym typeface="PT Serif"/>
                          <a:hlinkClick r:id="rId4"/>
                        </a:rPr>
                        <a:t>research #2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HH Turnover document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Mikki &amp; Tracey</a:t>
                      </a:r>
                      <a:endParaRPr sz="100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Turnover document</a:t>
                      </a:r>
                      <a:r>
                        <a:rPr lang="en-US" sz="1000" u="none" strike="noStrike" cap="none">
                          <a:solidFill>
                            <a:schemeClr val="dk2"/>
                          </a:solidFill>
                          <a:latin typeface="PT Serif"/>
                          <a:ea typeface="PT Serif"/>
                          <a:cs typeface="PT Serif"/>
                          <a:sym typeface="PT Serif"/>
                        </a:rPr>
                        <a:t> (include links to discovery, all research documents, and recommended next steps.  Place in </a:t>
                      </a:r>
                      <a:r>
                        <a:rPr lang="en-US" sz="1000" u="sng" strike="noStrike" cap="none">
                          <a:solidFill>
                            <a:schemeClr val="hlink"/>
                          </a:solidFill>
                          <a:latin typeface="PT Serif"/>
                          <a:ea typeface="PT Serif"/>
                          <a:cs typeface="PT Serif"/>
                          <a:sym typeface="PT Serif"/>
                          <a:hlinkClick r:id="rId5"/>
                        </a:rPr>
                        <a:t>GitHub HealthHub  repo turnover folder</a:t>
                      </a:r>
                      <a:r>
                        <a:rPr lang="en-US" sz="1000" u="none" strike="noStrike" cap="none">
                          <a:solidFill>
                            <a:schemeClr val="dk2"/>
                          </a:solidFill>
                          <a:latin typeface="PT Serif"/>
                          <a:ea typeface="PT Serif"/>
                          <a:cs typeface="PT Serif"/>
                          <a:sym typeface="PT Serif"/>
                        </a:rPr>
                        <a:t>. Send  link to Mikki Northius &amp; Tracey Mulrooney for review / edits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Draft sprint 9, due 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665" name="Google Shape;66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sp>
        <p:nvSpPr>
          <p:cNvPr id="666" name="Google Shape;666;p7"/>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667" name="Google Shape;667;p7"/>
          <p:cNvSpPr/>
          <p:nvPr/>
        </p:nvSpPr>
        <p:spPr>
          <a:xfrm>
            <a:off x="7751125" y="2668278"/>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669" name="Google Shape;669;p7"/>
          <p:cNvSpPr/>
          <p:nvPr/>
        </p:nvSpPr>
        <p:spPr>
          <a:xfrm>
            <a:off x="7753139" y="346156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7"/>
          <p:cNvSpPr/>
          <p:nvPr/>
        </p:nvSpPr>
        <p:spPr>
          <a:xfrm>
            <a:off x="7746710" y="303882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1" name="Google Shape;671;p7"/>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7"/>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4" name="Google Shape;674;p7"/>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p7"/>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6" name="Google Shape;676;p7"/>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677" name="Google Shape;677;p7"/>
          <p:cNvSpPr/>
          <p:nvPr/>
        </p:nvSpPr>
        <p:spPr>
          <a:xfrm>
            <a:off x="7753139" y="218461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8" name="Google Shape;678;p7"/>
          <p:cNvSpPr/>
          <p:nvPr/>
        </p:nvSpPr>
        <p:spPr>
          <a:xfrm>
            <a:off x="7746710" y="166898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7"/>
          <p:cNvSpPr/>
          <p:nvPr/>
        </p:nvSpPr>
        <p:spPr>
          <a:xfrm>
            <a:off x="7753139" y="5900510"/>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7"/>
          <p:cNvSpPr/>
          <p:nvPr/>
        </p:nvSpPr>
        <p:spPr>
          <a:xfrm>
            <a:off x="7753139" y="515428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7"/>
          <p:cNvSpPr/>
          <p:nvPr/>
        </p:nvSpPr>
        <p:spPr>
          <a:xfrm>
            <a:off x="7745500" y="45975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7"/>
          <p:cNvSpPr/>
          <p:nvPr/>
        </p:nvSpPr>
        <p:spPr>
          <a:xfrm>
            <a:off x="7746710" y="422413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7"/>
          <p:cNvSpPr/>
          <p:nvPr/>
        </p:nvSpPr>
        <p:spPr>
          <a:xfrm>
            <a:off x="7746710" y="388281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6"/>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(2 of 3)</a:t>
            </a:r>
            <a:endParaRPr sz="2800"/>
          </a:p>
        </p:txBody>
      </p:sp>
      <p:graphicFrame>
        <p:nvGraphicFramePr>
          <p:cNvPr id="689" name="Google Shape;689;p16"/>
          <p:cNvGraphicFramePr/>
          <p:nvPr/>
        </p:nvGraphicFramePr>
        <p:xfrm>
          <a:off x="411480" y="1097280"/>
          <a:ext cx="3000000" cy="3000000"/>
        </p:xfrm>
        <a:graphic>
          <a:graphicData uri="http://schemas.openxmlformats.org/drawingml/2006/table">
            <a:tbl>
              <a:tblPr>
                <a:noFill/>
                <a:tableStyleId>{C4D9E4EA-6043-4963-9877-50D04CB2C023}</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Implement analytics in pre-staging and provide implementation monitoring status / turnover</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Initiated sprint 8</a:t>
                      </a:r>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20050">
                <a:tc rowSpan="2">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Dark Launch, usability test 1095-B MVP</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Dark launch 9/22-8/24/22.  </a:t>
                      </a:r>
                      <a:r>
                        <a:rPr lang="en-US" sz="1000" u="none" strike="noStrike" cap="none">
                          <a:solidFill>
                            <a:schemeClr val="dk2"/>
                          </a:solidFill>
                          <a:latin typeface="PT Serif"/>
                          <a:ea typeface="PT Serif"/>
                          <a:cs typeface="PT Serif"/>
                          <a:sym typeface="PT Serif"/>
                        </a:rPr>
                        <a:t>Usability testing with coworkers and other VFS teams IAW release plan</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200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Document findings of Guerrilla usability testing in </a:t>
                      </a:r>
                      <a:r>
                        <a:rPr lang="en-US" sz="1000" u="sng" strike="noStrike" cap="none">
                          <a:solidFill>
                            <a:schemeClr val="hlink"/>
                          </a:solidFill>
                          <a:latin typeface="PT Serif"/>
                          <a:ea typeface="PT Serif"/>
                          <a:cs typeface="PT Serif"/>
                          <a:sym typeface="PT Serif"/>
                          <a:hlinkClick r:id="rId3"/>
                        </a:rPr>
                        <a:t>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2286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Research plan - 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Create research plan, and conversation guide for moderated UAT for approval of VA research team and submission to Perigean for recruitment.  Record findings in release plan and staging accessibility ticket</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moderated UAT </a:t>
                      </a:r>
                      <a:r>
                        <a:rPr lang="en-US" sz="1000">
                          <a:solidFill>
                            <a:schemeClr val="dk2"/>
                          </a:solidFill>
                          <a:latin typeface="PT Serif"/>
                          <a:ea typeface="PT Serif"/>
                          <a:cs typeface="PT Serif"/>
                          <a:sym typeface="PT Serif"/>
                        </a:rPr>
                        <a:t>8/25-8/26/22</a:t>
                      </a:r>
                      <a:r>
                        <a:rPr lang="en-US" sz="1000" u="none" strike="noStrike" cap="none">
                          <a:solidFill>
                            <a:schemeClr val="dk2"/>
                          </a:solidFill>
                          <a:latin typeface="PT Serif"/>
                          <a:ea typeface="PT Serif"/>
                          <a:cs typeface="PT Serif"/>
                          <a:sym typeface="PT Serif"/>
                        </a:rPr>
                        <a:t> and document in assessment in </a:t>
                      </a:r>
                      <a:r>
                        <a:rPr lang="en-US" sz="1000" u="sng" strike="noStrike" cap="none">
                          <a:solidFill>
                            <a:schemeClr val="hlink"/>
                          </a:solidFill>
                          <a:latin typeface="PT Serif"/>
                          <a:ea typeface="PT Serif"/>
                          <a:cs typeface="PT Serif"/>
                          <a:sym typeface="PT Serif"/>
                          <a:hlinkClick r:id="rId3"/>
                        </a:rPr>
                        <a:t>product 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Staged rollout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Roll out of product on VA.gov will be staged and include feature toggle.   Canary test 25% 8/26-8/30/22 ; Stage B 50% 8/30-9/5/22.  Incident response plan will be followed if product fails to perform as desired.</a:t>
                      </a:r>
                      <a:endParaRPr sz="100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Spanish translated documents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status of 1095-B translation of HEC documents from State Department via Sitewide (Randi Hecht) and turn over to business owner (Tarsha Tremble)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Submitted for translation (opt-in) 8/2/2022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Turnover document (MVP and Opt-in)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Tracey &amp; Health Apps team</a:t>
                      </a:r>
                      <a:endParaRPr sz="100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Turnover document</a:t>
                      </a:r>
                      <a:r>
                        <a:rPr lang="en-US" sz="1000" u="none" strike="noStrike" cap="none">
                          <a:solidFill>
                            <a:schemeClr val="dk2"/>
                          </a:solidFill>
                          <a:latin typeface="PT Serif"/>
                          <a:ea typeface="PT Serif"/>
                          <a:cs typeface="PT Serif"/>
                          <a:sym typeface="PT Serif"/>
                        </a:rPr>
                        <a:t> (include links to discovery, research documents, collaboration cycle product documents, Opt-in build plan, and recommended next steps with owners  timelines.  Place in GitHub </a:t>
                      </a:r>
                      <a:r>
                        <a:rPr lang="en-US" sz="1000" u="sng" strike="noStrike" cap="none">
                          <a:solidFill>
                            <a:schemeClr val="hlink"/>
                          </a:solidFill>
                          <a:latin typeface="PT Serif"/>
                          <a:ea typeface="PT Serif"/>
                          <a:cs typeface="PT Serif"/>
                          <a:sym typeface="PT Serif"/>
                          <a:hlinkClick r:id="rId4"/>
                        </a:rPr>
                        <a:t>1095-B repo turnover folder</a:t>
                      </a:r>
                      <a:r>
                        <a:rPr lang="en-US" sz="1000" u="none" strike="noStrike" cap="none">
                          <a:solidFill>
                            <a:schemeClr val="dk2"/>
                          </a:solidFill>
                          <a:latin typeface="PT Serif"/>
                          <a:ea typeface="PT Serif"/>
                          <a:cs typeface="PT Serif"/>
                          <a:sym typeface="PT Serif"/>
                        </a:rPr>
                        <a:t>. Send  link to Tracey Mulrooney for review / edits</a:t>
                      </a:r>
                      <a:r>
                        <a:rPr lang="en-US" sz="1000">
                          <a:solidFill>
                            <a:schemeClr val="dk2"/>
                          </a:solidFill>
                          <a:latin typeface="PT Serif"/>
                          <a:ea typeface="PT Serif"/>
                          <a:cs typeface="PT Serif"/>
                          <a:sym typeface="PT Serif"/>
                        </a:rPr>
                        <a:t>.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Draft sprint 9, due 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90" name="Google Shape;690;p1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sp>
        <p:nvSpPr>
          <p:cNvPr id="691" name="Google Shape;691;p16"/>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692" name="Google Shape;692;p16"/>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6"/>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4" name="Google Shape;694;p16"/>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16"/>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6" name="Google Shape;696;p16"/>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7" name="Google Shape;697;p16"/>
          <p:cNvSpPr/>
          <p:nvPr/>
        </p:nvSpPr>
        <p:spPr>
          <a:xfrm>
            <a:off x="7739265" y="21820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16"/>
          <p:cNvSpPr/>
          <p:nvPr/>
        </p:nvSpPr>
        <p:spPr>
          <a:xfrm>
            <a:off x="7739285" y="457432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Google Shape;699;p16"/>
          <p:cNvSpPr/>
          <p:nvPr/>
        </p:nvSpPr>
        <p:spPr>
          <a:xfrm>
            <a:off x="7746710" y="384581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0" name="Google Shape;700;p16"/>
          <p:cNvSpPr/>
          <p:nvPr/>
        </p:nvSpPr>
        <p:spPr>
          <a:xfrm>
            <a:off x="7739265" y="331461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16"/>
          <p:cNvSpPr/>
          <p:nvPr/>
        </p:nvSpPr>
        <p:spPr>
          <a:xfrm>
            <a:off x="7746710" y="2713263"/>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2" name="Google Shape;702;p16"/>
          <p:cNvSpPr/>
          <p:nvPr/>
        </p:nvSpPr>
        <p:spPr>
          <a:xfrm>
            <a:off x="7739265" y="6031270"/>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3" name="Google Shape;703;p16"/>
          <p:cNvSpPr/>
          <p:nvPr/>
        </p:nvSpPr>
        <p:spPr>
          <a:xfrm>
            <a:off x="7739276" y="165175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4" name="Google Shape;704;p16"/>
          <p:cNvSpPr/>
          <p:nvPr/>
        </p:nvSpPr>
        <p:spPr>
          <a:xfrm>
            <a:off x="7739276" y="5302790"/>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5" name="Google Shape;705;p16"/>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3846393" y="1719072"/>
            <a:ext cx="921000" cy="3552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t="11610" b="16390"/>
          <a:stretch/>
        </p:blipFill>
        <p:spPr>
          <a:xfrm>
            <a:off x="2147939" y="2177075"/>
            <a:ext cx="891768" cy="891768"/>
          </a:xfrm>
          <a:prstGeom prst="ellipse">
            <a:avLst/>
          </a:prstGeom>
          <a:noFill/>
          <a:ln>
            <a:noFill/>
          </a:ln>
        </p:spPr>
      </p:pic>
      <p:pic>
        <p:nvPicPr>
          <p:cNvPr id="195" name="Google Shape;195;p55"/>
          <p:cNvPicPr preferRelativeResize="0"/>
          <p:nvPr/>
        </p:nvPicPr>
        <p:blipFill rotWithShape="1">
          <a:blip r:embed="rId4">
            <a:alphaModFix/>
          </a:blip>
          <a:srcRect/>
          <a:stretch/>
        </p:blipFill>
        <p:spPr>
          <a:xfrm>
            <a:off x="2139644" y="4535323"/>
            <a:ext cx="900063" cy="900063"/>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7642085" y="2150698"/>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9193566" y="2117001"/>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10754084" y="2121123"/>
            <a:ext cx="906673" cy="90667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7644384" y="4535424"/>
            <a:ext cx="896112" cy="896112"/>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9189720" y="4535424"/>
            <a:ext cx="896112" cy="896112"/>
          </a:xfrm>
          <a:prstGeom prst="ellipse">
            <a:avLst/>
          </a:prstGeom>
          <a:noFill/>
          <a:ln>
            <a:noFill/>
          </a:ln>
        </p:spPr>
      </p:pic>
      <p:sp>
        <p:nvSpPr>
          <p:cNvPr id="201" name="Google Shape;201;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2" name="Google Shape;202;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0" name="Google Shape;210;p55"/>
          <p:cNvCxnSpPr/>
          <p:nvPr/>
        </p:nvCxnSpPr>
        <p:spPr>
          <a:xfrm>
            <a:off x="7499002" y="1434355"/>
            <a:ext cx="14100" cy="5043900"/>
          </a:xfrm>
          <a:prstGeom prst="straightConnector1">
            <a:avLst/>
          </a:prstGeom>
          <a:noFill/>
          <a:ln w="12700" cap="flat" cmpd="sng">
            <a:solidFill>
              <a:srgbClr val="C7C7C7"/>
            </a:solidFill>
            <a:prstDash val="solid"/>
            <a:miter lim="800000"/>
            <a:headEnd type="none" w="sm" len="sm"/>
            <a:tailEnd type="none" w="sm" len="sm"/>
          </a:ln>
        </p:spPr>
      </p:cxnSp>
      <p:sp>
        <p:nvSpPr>
          <p:cNvPr id="211" name="Google Shape;211;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2" name="Google Shape;212;p55"/>
          <p:cNvPicPr preferRelativeResize="0"/>
          <p:nvPr/>
        </p:nvPicPr>
        <p:blipFill rotWithShape="1">
          <a:blip r:embed="rId10">
            <a:alphaModFix/>
          </a:blip>
          <a:srcRect l="14184" t="16337" r="8959" b="12605"/>
          <a:stretch/>
        </p:blipFill>
        <p:spPr>
          <a:xfrm>
            <a:off x="447147" y="2176272"/>
            <a:ext cx="891768" cy="896112"/>
          </a:xfrm>
          <a:prstGeom prst="flowChartConnector">
            <a:avLst/>
          </a:prstGeom>
          <a:noFill/>
          <a:ln>
            <a:noFill/>
          </a:ln>
        </p:spPr>
      </p:pic>
      <p:sp>
        <p:nvSpPr>
          <p:cNvPr id="213" name="Google Shape;213;p55"/>
          <p:cNvSpPr txBox="1"/>
          <p:nvPr/>
        </p:nvSpPr>
        <p:spPr>
          <a:xfrm>
            <a:off x="10753343" y="5577840"/>
            <a:ext cx="11277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Jeanette Cantrell</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4" name="Google Shape;214;p55"/>
          <p:cNvSpPr txBox="1"/>
          <p:nvPr/>
        </p:nvSpPr>
        <p:spPr>
          <a:xfrm>
            <a:off x="5797268" y="3182112"/>
            <a:ext cx="1518000" cy="507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5" name="Google Shape;215;p55" descr="A person with a beard&#10;&#10;Description automatically generated with low confidence"/>
          <p:cNvPicPr preferRelativeResize="0"/>
          <p:nvPr/>
        </p:nvPicPr>
        <p:blipFill rotWithShape="1">
          <a:blip r:embed="rId11">
            <a:alphaModFix/>
          </a:blip>
          <a:srcRect r="213" b="21596"/>
          <a:stretch/>
        </p:blipFill>
        <p:spPr>
          <a:xfrm rot="-499763">
            <a:off x="5806195" y="2176272"/>
            <a:ext cx="900000" cy="896112"/>
          </a:xfrm>
          <a:prstGeom prst="flowChartConnector">
            <a:avLst/>
          </a:prstGeom>
          <a:noFill/>
          <a:ln>
            <a:noFill/>
          </a:ln>
        </p:spPr>
      </p:pic>
      <p:pic>
        <p:nvPicPr>
          <p:cNvPr id="216" name="Google Shape;216;p55" descr="A person wearing sunglasses&#10;&#10;Description automatically generated with medium confidence"/>
          <p:cNvPicPr preferRelativeResize="0"/>
          <p:nvPr/>
        </p:nvPicPr>
        <p:blipFill rotWithShape="1">
          <a:blip r:embed="rId12">
            <a:alphaModFix/>
          </a:blip>
          <a:srcRect/>
          <a:stretch/>
        </p:blipFill>
        <p:spPr>
          <a:xfrm>
            <a:off x="3885408" y="4533836"/>
            <a:ext cx="896112" cy="896112"/>
          </a:xfrm>
          <a:prstGeom prst="flowChartConnector">
            <a:avLst/>
          </a:prstGeom>
          <a:noFill/>
          <a:ln>
            <a:noFill/>
          </a:ln>
        </p:spPr>
      </p:pic>
      <p:pic>
        <p:nvPicPr>
          <p:cNvPr id="217" name="Google Shape;217;p55" descr="A picture containing person, person&#10;&#10;Description automatically generated"/>
          <p:cNvPicPr preferRelativeResize="0"/>
          <p:nvPr/>
        </p:nvPicPr>
        <p:blipFill rotWithShape="1">
          <a:blip r:embed="rId13">
            <a:alphaModFix/>
          </a:blip>
          <a:srcRect l="13914" r="13415" b="48591"/>
          <a:stretch/>
        </p:blipFill>
        <p:spPr>
          <a:xfrm rot="-153826">
            <a:off x="448097" y="4535379"/>
            <a:ext cx="905406" cy="905406"/>
          </a:xfrm>
          <a:prstGeom prst="flowChartConnector">
            <a:avLst/>
          </a:prstGeom>
          <a:noFill/>
          <a:ln>
            <a:noFill/>
          </a:ln>
        </p:spPr>
      </p:pic>
      <p:pic>
        <p:nvPicPr>
          <p:cNvPr id="218" name="Google Shape;218;p55"/>
          <p:cNvPicPr preferRelativeResize="0"/>
          <p:nvPr/>
        </p:nvPicPr>
        <p:blipFill rotWithShape="1">
          <a:blip r:embed="rId14">
            <a:alphaModFix/>
          </a:blip>
          <a:srcRect/>
          <a:stretch/>
        </p:blipFill>
        <p:spPr>
          <a:xfrm>
            <a:off x="5841724" y="4534026"/>
            <a:ext cx="896112" cy="896112"/>
          </a:xfrm>
          <a:prstGeom prst="rect">
            <a:avLst/>
          </a:prstGeom>
          <a:noFill/>
          <a:ln>
            <a:noFill/>
          </a:ln>
        </p:spPr>
      </p:pic>
      <p:sp>
        <p:nvSpPr>
          <p:cNvPr id="219" name="Google Shape;219;p55"/>
          <p:cNvSpPr txBox="1"/>
          <p:nvPr/>
        </p:nvSpPr>
        <p:spPr>
          <a:xfrm>
            <a:off x="5637532" y="5428307"/>
            <a:ext cx="1658700" cy="93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1100" b="1" i="0" u="none" strike="noStrike" cap="none">
                <a:solidFill>
                  <a:srgbClr val="303A46"/>
                </a:solidFill>
                <a:latin typeface="PT Serif"/>
                <a:ea typeface="PT Serif"/>
                <a:cs typeface="PT Serif"/>
                <a:sym typeface="PT Serif"/>
              </a:rPr>
              <a:t>Teagan Stephenson</a:t>
            </a:r>
            <a:endParaRPr sz="1100" b="1" i="0" u="none" strike="noStrike" cap="none">
              <a:solidFill>
                <a:srgbClr val="303A46"/>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Ft. Lauderdale, FL</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Full Stack Engineer</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1095-B Product Only</a:t>
            </a:r>
            <a:endParaRPr sz="1400" b="0" i="0" u="none" strike="noStrike" cap="none">
              <a:solidFill>
                <a:srgbClr val="000000"/>
              </a:solidFill>
              <a:latin typeface="Arial"/>
              <a:ea typeface="Arial"/>
              <a:cs typeface="Arial"/>
              <a:sym typeface="Arial"/>
            </a:endParaRPr>
          </a:p>
        </p:txBody>
      </p:sp>
      <p:pic>
        <p:nvPicPr>
          <p:cNvPr id="220" name="Google Shape;220;p55"/>
          <p:cNvPicPr preferRelativeResize="0"/>
          <p:nvPr/>
        </p:nvPicPr>
        <p:blipFill rotWithShape="1">
          <a:blip r:embed="rId15">
            <a:alphaModFix/>
          </a:blip>
          <a:srcRect/>
          <a:stretch/>
        </p:blipFill>
        <p:spPr>
          <a:xfrm rot="351144">
            <a:off x="10753344" y="4535424"/>
            <a:ext cx="896112" cy="896111"/>
          </a:xfrm>
          <a:prstGeom prst="rect">
            <a:avLst/>
          </a:prstGeom>
          <a:noFill/>
          <a:ln>
            <a:noFill/>
          </a:ln>
        </p:spPr>
      </p:pic>
      <p:sp>
        <p:nvSpPr>
          <p:cNvPr id="221" name="Google Shape;221;p55"/>
          <p:cNvSpPr txBox="1"/>
          <p:nvPr/>
        </p:nvSpPr>
        <p:spPr>
          <a:xfrm>
            <a:off x="3846393" y="3182112"/>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Dan Smith</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Charleston, SC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QA Engineer / 508 Specialist </a:t>
            </a:r>
            <a:endParaRPr sz="1100" b="0" i="0" u="none" strike="noStrike" cap="none">
              <a:solidFill>
                <a:schemeClr val="dk2"/>
              </a:solidFill>
              <a:latin typeface="Source Sans Pro"/>
              <a:ea typeface="Source Sans Pro"/>
              <a:cs typeface="Source Sans Pro"/>
              <a:sym typeface="Source Sans Pro"/>
            </a:endParaRPr>
          </a:p>
        </p:txBody>
      </p:sp>
      <p:pic>
        <p:nvPicPr>
          <p:cNvPr id="222" name="Google Shape;222;p55" descr="A person smiling for the camera&#10;&#10;Description automatically generated with medium confidence"/>
          <p:cNvPicPr preferRelativeResize="0"/>
          <p:nvPr/>
        </p:nvPicPr>
        <p:blipFill rotWithShape="1">
          <a:blip r:embed="rId16">
            <a:alphaModFix/>
          </a:blip>
          <a:srcRect/>
          <a:stretch/>
        </p:blipFill>
        <p:spPr>
          <a:xfrm>
            <a:off x="3886200" y="2176272"/>
            <a:ext cx="919509" cy="8882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1372bc43c1f_1_25"/>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(3 of 3)</a:t>
            </a:r>
            <a:endParaRPr sz="2800"/>
          </a:p>
        </p:txBody>
      </p:sp>
      <p:graphicFrame>
        <p:nvGraphicFramePr>
          <p:cNvPr id="711" name="Google Shape;711;g1372bc43c1f_1_25"/>
          <p:cNvGraphicFramePr/>
          <p:nvPr/>
        </p:nvGraphicFramePr>
        <p:xfrm>
          <a:off x="411480" y="1097280"/>
          <a:ext cx="3000000" cy="3000000"/>
        </p:xfrm>
        <a:graphic>
          <a:graphicData uri="http://schemas.openxmlformats.org/drawingml/2006/table">
            <a:tbl>
              <a:tblPr>
                <a:noFill/>
                <a:tableStyleId>{C4D9E4EA-6043-4963-9877-50D04CB2C023}</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0350">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HEC requirements ticket</a:t>
                      </a:r>
                      <a:endParaRPr sz="1000">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HEC</a:t>
                      </a:r>
                      <a:endParaRPr sz="100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Provide requirements for Tarsha (HEC) to submit ticket</a:t>
                      </a:r>
                      <a:endParaRPr sz="1000">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latin typeface="PT Serif"/>
                          <a:ea typeface="PT Serif"/>
                          <a:cs typeface="PT Serif"/>
                          <a:sym typeface="PT Serif"/>
                        </a:rPr>
                        <a:t>Sprint 9</a:t>
                      </a:r>
                      <a:endParaRPr sz="1000">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28625">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HEC written approval</a:t>
                      </a:r>
                      <a:endParaRPr sz="1000">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HEC /</a:t>
                      </a:r>
                      <a:endParaRPr sz="100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Obtain and upload into product repo written approval of MVP design and content prior to launch (Due 21-Aug-22 to avoid shifting timeline)</a:t>
                      </a:r>
                      <a:endParaRPr sz="1000">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Sprint 9/10 [</a:t>
                      </a:r>
                      <a:r>
                        <a:rPr lang="en-US" sz="1000">
                          <a:solidFill>
                            <a:srgbClr val="980000"/>
                          </a:solidFill>
                          <a:latin typeface="PT Serif"/>
                          <a:ea typeface="PT Serif"/>
                          <a:cs typeface="PT Serif"/>
                          <a:sym typeface="PT Serif"/>
                        </a:rPr>
                        <a:t>Launch blocking dependency</a:t>
                      </a:r>
                      <a:r>
                        <a:rPr lang="en-US" sz="1000">
                          <a:solidFill>
                            <a:schemeClr val="dk2"/>
                          </a:solidFill>
                          <a:latin typeface="PT Serif"/>
                          <a:ea typeface="PT Serif"/>
                          <a:cs typeface="PT Serif"/>
                          <a:sym typeface="PT Serif"/>
                        </a:rPr>
                        <a:t>]</a:t>
                      </a:r>
                      <a:endParaRPr sz="1000">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Turnover meeting</a:t>
                      </a:r>
                      <a:endParaRPr sz="1000">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Health Apps</a:t>
                      </a:r>
                      <a:endParaRPr sz="1000">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solidFill>
                            <a:schemeClr val="dk2"/>
                          </a:solidFill>
                          <a:latin typeface="PT Serif"/>
                          <a:ea typeface="PT Serif"/>
                          <a:cs typeface="PT Serif"/>
                          <a:sym typeface="PT Serif"/>
                        </a:rPr>
                        <a:t>Tracey will arrange a 30 minute meeting with Health Apps team to review product in Sprint 9 and a 60 minute meeting to review turnover document and plan for next steps.   Additionally, team will be available for asynchronous questions after initial meeting.</a:t>
                      </a:r>
                      <a:endParaRPr sz="1000">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None/>
                      </a:pPr>
                      <a:r>
                        <a:rPr lang="en-US" sz="1000">
                          <a:latin typeface="PT Serif"/>
                          <a:ea typeface="PT Serif"/>
                          <a:cs typeface="PT Serif"/>
                          <a:sym typeface="PT Serif"/>
                        </a:rPr>
                        <a:t>Sprint 9 &amp; 10</a:t>
                      </a:r>
                      <a:endParaRPr sz="1000">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12" name="Google Shape;712;g1372bc43c1f_1_2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sp>
        <p:nvSpPr>
          <p:cNvPr id="713" name="Google Shape;713;g1372bc43c1f_1_2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714" name="Google Shape;714;g1372bc43c1f_1_25"/>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g1372bc43c1f_1_25"/>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6" name="Google Shape;716;g1372bc43c1f_1_25"/>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7" name="Google Shape;717;g1372bc43c1f_1_25"/>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8" name="Google Shape;718;g1372bc43c1f_1_25"/>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g1372bc43c1f_1_25"/>
          <p:cNvSpPr/>
          <p:nvPr/>
        </p:nvSpPr>
        <p:spPr>
          <a:xfrm>
            <a:off x="7739265" y="163343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0" name="Google Shape;720;g1372bc43c1f_1_25"/>
          <p:cNvSpPr/>
          <p:nvPr/>
        </p:nvSpPr>
        <p:spPr>
          <a:xfrm>
            <a:off x="7739265" y="304976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1" name="Google Shape;721;g1372bc43c1f_1_25"/>
          <p:cNvSpPr/>
          <p:nvPr/>
        </p:nvSpPr>
        <p:spPr>
          <a:xfrm>
            <a:off x="7746701" y="222345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2" name="Google Shape;722;g1372bc43c1f_1_25"/>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7"/>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New 1095-B team, next steps (1 of 2) v1</a:t>
            </a:r>
            <a:endParaRPr sz="2800"/>
          </a:p>
        </p:txBody>
      </p:sp>
      <p:graphicFrame>
        <p:nvGraphicFramePr>
          <p:cNvPr id="728" name="Google Shape;728;p17"/>
          <p:cNvGraphicFramePr/>
          <p:nvPr/>
        </p:nvGraphicFramePr>
        <p:xfrm>
          <a:off x="411480" y="1097280"/>
          <a:ext cx="3000000" cy="3000000"/>
        </p:xfrm>
        <a:graphic>
          <a:graphicData uri="http://schemas.openxmlformats.org/drawingml/2006/table">
            <a:tbl>
              <a:tblPr>
                <a:noFill/>
                <a:tableStyleId>{C4D9E4EA-6043-4963-9877-50D04CB2C023}</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Post launch review (1week)</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post launch assessment in </a:t>
                      </a:r>
                      <a:r>
                        <a:rPr lang="en-US" sz="1000" u="sng" strike="noStrike" cap="none">
                          <a:solidFill>
                            <a:schemeClr val="hlink"/>
                          </a:solidFill>
                          <a:latin typeface="PT Serif"/>
                          <a:ea typeface="PT Serif"/>
                          <a:cs typeface="PT Serif"/>
                          <a:sym typeface="PT Serif"/>
                          <a:hlinkClick r:id="rId3"/>
                        </a:rPr>
                        <a:t>product release plan</a:t>
                      </a:r>
                      <a:r>
                        <a:rPr lang="en-US" sz="1000">
                          <a:solidFill>
                            <a:schemeClr val="dk2"/>
                          </a:solidFill>
                          <a:latin typeface="PT Serif"/>
                          <a:ea typeface="PT Serif"/>
                          <a:cs typeface="PT Serif"/>
                          <a:sym typeface="PT Serif"/>
                        </a:rPr>
                        <a:t>. Due 12-Sep-22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Post launch review </a:t>
                      </a:r>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 month)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post launch assessment in </a:t>
                      </a:r>
                      <a:r>
                        <a:rPr lang="en-US" sz="1000" u="sng" strike="noStrike" cap="none">
                          <a:solidFill>
                            <a:schemeClr val="hlink"/>
                          </a:solidFill>
                          <a:latin typeface="PT Serif"/>
                          <a:ea typeface="PT Serif"/>
                          <a:cs typeface="PT Serif"/>
                          <a:sym typeface="PT Serif"/>
                          <a:hlinkClick r:id="rId3"/>
                        </a:rPr>
                        <a:t>product release plan</a:t>
                      </a:r>
                      <a:r>
                        <a:rPr lang="en-US" sz="1000">
                          <a:solidFill>
                            <a:schemeClr val="dk2"/>
                          </a:solidFill>
                          <a:latin typeface="PT Serif"/>
                          <a:ea typeface="PT Serif"/>
                          <a:cs typeface="PT Serif"/>
                          <a:sym typeface="PT Serif"/>
                        </a:rPr>
                        <a:t>. Due 5-Oct-22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documents - Spanish translation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status of 1095-B translation of HEC documents from State Department via Sitewide (Randi Hecht) and turn over to business owner (Tarsha Tremble)</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Submitted for translation with opt-in 8/2/2022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Opt-in legal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 </a:t>
                      </a:r>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MyVA</a:t>
                      </a:r>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OGC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together a legal package (product outline w/ opt-in, </a:t>
                      </a:r>
                      <a:r>
                        <a:rPr lang="en-US" sz="1000" u="sng">
                          <a:solidFill>
                            <a:schemeClr val="hlink"/>
                          </a:solidFill>
                          <a:latin typeface="PT Serif"/>
                          <a:ea typeface="PT Serif"/>
                          <a:cs typeface="PT Serif"/>
                          <a:sym typeface="PT Serif"/>
                          <a:hlinkClick r:id="rId4"/>
                        </a:rPr>
                        <a:t>static</a:t>
                      </a:r>
                      <a:r>
                        <a:rPr lang="en-US" sz="1000" u="sng" strike="noStrike" cap="none">
                          <a:solidFill>
                            <a:schemeClr val="hlink"/>
                          </a:solidFill>
                          <a:latin typeface="PT Serif"/>
                          <a:ea typeface="PT Serif"/>
                          <a:cs typeface="PT Serif"/>
                          <a:sym typeface="PT Serif"/>
                          <a:hlinkClick r:id="rId4"/>
                        </a:rPr>
                        <a:t> page opt-in designs / content</a:t>
                      </a:r>
                      <a:r>
                        <a:rPr lang="en-US" sz="1000" u="none" strike="noStrike" cap="none">
                          <a:solidFill>
                            <a:schemeClr val="dk2"/>
                          </a:solidFill>
                          <a:latin typeface="PT Serif"/>
                          <a:ea typeface="PT Serif"/>
                          <a:cs typeface="PT Serif"/>
                          <a:sym typeface="PT Serif"/>
                        </a:rPr>
                        <a:t>, </a:t>
                      </a:r>
                      <a:r>
                        <a:rPr lang="en-US" sz="1000">
                          <a:solidFill>
                            <a:schemeClr val="dk2"/>
                          </a:solidFill>
                          <a:latin typeface="PT Serif"/>
                          <a:ea typeface="PT Serif"/>
                          <a:cs typeface="PT Serif"/>
                          <a:sym typeface="PT Serif"/>
                        </a:rPr>
                        <a:t>MyVA opt-in designs / content)</a:t>
                      </a:r>
                      <a:r>
                        <a:rPr lang="en-US" sz="1000" u="none" strike="noStrike" cap="none">
                          <a:solidFill>
                            <a:schemeClr val="dk2"/>
                          </a:solidFill>
                          <a:latin typeface="PT Serif"/>
                          <a:ea typeface="PT Serif"/>
                          <a:cs typeface="PT Serif"/>
                          <a:sym typeface="PT Serif"/>
                        </a:rPr>
                        <a:t>  for review by OGC.  Coordinated through HEC (Tarsha)</a:t>
                      </a:r>
                      <a:r>
                        <a:rPr lang="en-US" sz="1000">
                          <a:solidFill>
                            <a:schemeClr val="dk2"/>
                          </a:solidFill>
                          <a:latin typeface="PT Serif"/>
                          <a:ea typeface="PT Serif"/>
                          <a:cs typeface="PT Serif"/>
                          <a:sym typeface="PT Serif"/>
                        </a:rPr>
                        <a:t>.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a:t>
                      </a:r>
                      <a:r>
                        <a:rPr lang="en-US" sz="1000">
                          <a:solidFill>
                            <a:srgbClr val="980000"/>
                          </a:solidFill>
                          <a:latin typeface="PT Serif"/>
                          <a:ea typeface="PT Serif"/>
                          <a:cs typeface="PT Serif"/>
                          <a:sym typeface="PT Serif"/>
                        </a:rPr>
                        <a:t>Opt-in launch blocking dependency</a:t>
                      </a:r>
                      <a:r>
                        <a:rPr lang="en-US" sz="1000">
                          <a:solidFill>
                            <a:schemeClr val="dk2"/>
                          </a:solidFill>
                          <a:latin typeface="PT Serif"/>
                          <a:ea typeface="PT Serif"/>
                          <a:cs typeface="PT Serif"/>
                          <a:sym typeface="PT Serif"/>
                        </a:rPr>
                        <a:t>] </a:t>
                      </a:r>
                      <a:r>
                        <a:rPr lang="en-US" sz="900">
                          <a:solidFill>
                            <a:srgbClr val="1D1C1D"/>
                          </a:solidFill>
                          <a:highlight>
                            <a:srgbClr val="F8F8F8"/>
                          </a:highlight>
                          <a:latin typeface="PT Serif"/>
                          <a:ea typeface="PT Serif"/>
                          <a:cs typeface="PT Serif"/>
                          <a:sym typeface="PT Serif"/>
                        </a:rPr>
                        <a:t>Raun, Eric L. (OGC) &lt;</a:t>
                      </a:r>
                      <a:r>
                        <a:rPr lang="en-US" sz="900">
                          <a:highlight>
                            <a:srgbClr val="F8F8F8"/>
                          </a:highlight>
                          <a:latin typeface="PT Serif"/>
                          <a:ea typeface="PT Serif"/>
                          <a:cs typeface="PT Serif"/>
                          <a:sym typeface="PT Serif"/>
                        </a:rPr>
                        <a:t>Eric.Raun@va.gov</a:t>
                      </a:r>
                      <a:r>
                        <a:rPr lang="en-US" sz="900">
                          <a:solidFill>
                            <a:srgbClr val="1D1C1D"/>
                          </a:solidFill>
                          <a:highlight>
                            <a:srgbClr val="F8F8F8"/>
                          </a:highlight>
                          <a:latin typeface="PT Serif"/>
                          <a:ea typeface="PT Serif"/>
                          <a:cs typeface="PT Serif"/>
                          <a:sym typeface="PT Serif"/>
                        </a:rPr>
                        <a:t>&gt;   Case# GCL 158655 Lawyer POC who  reviewed MVP </a:t>
                      </a:r>
                      <a:r>
                        <a:rPr lang="en-US" sz="900">
                          <a:highlight>
                            <a:srgbClr val="F8F8F8"/>
                          </a:highlight>
                          <a:latin typeface="PT Serif"/>
                          <a:ea typeface="PT Serif"/>
                          <a:cs typeface="PT Serif"/>
                          <a:sym typeface="PT Serif"/>
                        </a:rPr>
                        <a:t>OGCHealthCareLawGroupAttorneys@va.gov</a:t>
                      </a:r>
                      <a:endParaRPr sz="900">
                        <a:highlight>
                          <a:srgbClr val="F8F8F8"/>
                        </a:highlight>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900">
                          <a:solidFill>
                            <a:srgbClr val="1D1C1D"/>
                          </a:solidFill>
                          <a:highlight>
                            <a:srgbClr val="F8F8F8"/>
                          </a:highlight>
                          <a:latin typeface="PT Serif"/>
                          <a:ea typeface="PT Serif"/>
                          <a:cs typeface="PT Serif"/>
                          <a:sym typeface="PT Serif"/>
                        </a:rPr>
                        <a:t>General legal assistance email request line</a:t>
                      </a:r>
                      <a:endParaRPr sz="90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Wayfinding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Sitewide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intake ticket with sitewide with </a:t>
                      </a:r>
                      <a:r>
                        <a:rPr lang="en-US" sz="1000" u="sng" strike="noStrike" cap="none">
                          <a:solidFill>
                            <a:schemeClr val="hlink"/>
                          </a:solidFill>
                          <a:latin typeface="PT Serif"/>
                          <a:ea typeface="PT Serif"/>
                          <a:cs typeface="PT Serif"/>
                          <a:sym typeface="PT Serif"/>
                          <a:hlinkClick r:id="rId5"/>
                        </a:rPr>
                        <a:t>IA document</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6"/>
                        </a:rPr>
                        <a:t>user path</a:t>
                      </a:r>
                      <a:r>
                        <a:rPr lang="en-US" sz="1000" u="none" strike="noStrike" cap="none">
                          <a:solidFill>
                            <a:schemeClr val="dk2"/>
                          </a:solidFill>
                          <a:latin typeface="PT Serif"/>
                          <a:ea typeface="PT Serif"/>
                          <a:cs typeface="PT Serif"/>
                          <a:sym typeface="PT Serif"/>
                        </a:rPr>
                        <a:t>, and </a:t>
                      </a:r>
                      <a:r>
                        <a:rPr lang="en-US" sz="1000" u="sng" strike="noStrike" cap="none">
                          <a:solidFill>
                            <a:schemeClr val="hlink"/>
                          </a:solidFill>
                          <a:latin typeface="PT Serif"/>
                          <a:ea typeface="PT Serif"/>
                          <a:cs typeface="PT Serif"/>
                          <a:sym typeface="PT Serif"/>
                          <a:hlinkClick r:id="rId7"/>
                        </a:rPr>
                        <a:t>crosslinks to wayfinding </a:t>
                      </a:r>
                      <a:r>
                        <a:rPr lang="en-US" sz="1000" u="none" strike="noStrike" cap="none">
                          <a:solidFill>
                            <a:schemeClr val="dk2"/>
                          </a:solidFill>
                          <a:latin typeface="PT Serif"/>
                          <a:ea typeface="PT Serif"/>
                          <a:cs typeface="PT Serif"/>
                          <a:sym typeface="PT Serif"/>
                        </a:rPr>
                        <a:t>to create wayfinding to 1095-B page.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Opt-in profile build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MyVA</a:t>
                      </a:r>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Profile</a:t>
                      </a:r>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BE</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teams designing and building Veteran profiles to allow for opt-in / opt-out of digital delivery of 1095-B.  POC: Samara Strauss- MyVA, Mike Richard- VA Profile BE, Joshua Faulkner- HEC BE.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Will split row based on owner and assigned work in next iteration of “next steps” artifacts</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Opt-in notification build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MyVA</a:t>
                      </a:r>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Notify</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notification for opt-in / opt-out of paperless delivery build.  Draft notifications </a:t>
                      </a:r>
                      <a:r>
                        <a:rPr lang="en-US" sz="1000" u="sng" strike="noStrike" cap="none">
                          <a:solidFill>
                            <a:schemeClr val="hlink"/>
                          </a:solidFill>
                          <a:latin typeface="PT Serif"/>
                          <a:ea typeface="PT Serif"/>
                          <a:cs typeface="PT Serif"/>
                          <a:sym typeface="PT Serif"/>
                          <a:hlinkClick r:id="rId8"/>
                        </a:rPr>
                        <a:t>here</a:t>
                      </a:r>
                      <a:r>
                        <a:rPr lang="en-US" sz="1000" u="none" strike="noStrike" cap="none">
                          <a:solidFill>
                            <a:schemeClr val="dk2"/>
                          </a:solidFill>
                          <a:latin typeface="PT Serif"/>
                          <a:ea typeface="PT Serif"/>
                          <a:cs typeface="PT Serif"/>
                          <a:sym typeface="PT Serif"/>
                        </a:rPr>
                        <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Will split row based on owner and assigned work in next iteration of “next steps” artifacts</a:t>
                      </a:r>
                      <a:endParaRPr sz="100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Link 1095-B page to Veterans profile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Health Apps</a:t>
                      </a:r>
                      <a:endParaRPr sz="100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Sitewide</a:t>
                      </a:r>
                      <a:endParaRPr sz="100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MyVA</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Submit intake ticket with sitewide to build onto 1095-B Drupal page the opt-in design element (alert link) since opt-in element is the same in unauth and auth environment.  </a:t>
                      </a:r>
                      <a:r>
                        <a:rPr lang="en-US" sz="1000" u="sng" strike="noStrike" cap="none">
                          <a:solidFill>
                            <a:schemeClr val="hlink"/>
                          </a:solidFill>
                          <a:latin typeface="PT Serif"/>
                          <a:ea typeface="PT Serif"/>
                          <a:cs typeface="PT Serif"/>
                          <a:sym typeface="PT Serif"/>
                          <a:hlinkClick r:id="rId4"/>
                        </a:rPr>
                        <a:t>opt-in designs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000"/>
                        <a:buFont typeface="Arial"/>
                        <a:buNone/>
                      </a:pPr>
                      <a:endParaRPr sz="1000">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29" name="Google Shape;729;p1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
        <p:nvSpPr>
          <p:cNvPr id="730" name="Google Shape;730;p17"/>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New team</a:t>
            </a:r>
            <a:endParaRPr sz="1400" b="0" i="0" u="none" strike="noStrike" cap="none">
              <a:solidFill>
                <a:srgbClr val="000000"/>
              </a:solidFill>
              <a:latin typeface="Arial"/>
              <a:ea typeface="Arial"/>
              <a:cs typeface="Arial"/>
              <a:sym typeface="Arial"/>
            </a:endParaRPr>
          </a:p>
        </p:txBody>
      </p:sp>
      <p:sp>
        <p:nvSpPr>
          <p:cNvPr id="731" name="Google Shape;731;p17"/>
          <p:cNvSpPr/>
          <p:nvPr/>
        </p:nvSpPr>
        <p:spPr>
          <a:xfrm>
            <a:off x="7739265" y="2702508"/>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2" name="Google Shape;732;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733" name="Google Shape;733;p17"/>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7"/>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17"/>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p17"/>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7" name="Google Shape;737;p17"/>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8" name="Google Shape;738;p17"/>
          <p:cNvSpPr/>
          <p:nvPr/>
        </p:nvSpPr>
        <p:spPr>
          <a:xfrm>
            <a:off x="7746710" y="167235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9" name="Google Shape;739;p17"/>
          <p:cNvSpPr/>
          <p:nvPr/>
        </p:nvSpPr>
        <p:spPr>
          <a:xfrm>
            <a:off x="7739265" y="21820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p17"/>
          <p:cNvSpPr/>
          <p:nvPr/>
        </p:nvSpPr>
        <p:spPr>
          <a:xfrm>
            <a:off x="7739265" y="334495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1" name="Google Shape;741;p17"/>
          <p:cNvSpPr/>
          <p:nvPr/>
        </p:nvSpPr>
        <p:spPr>
          <a:xfrm>
            <a:off x="7746710" y="4124900"/>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17"/>
          <p:cNvSpPr/>
          <p:nvPr/>
        </p:nvSpPr>
        <p:spPr>
          <a:xfrm>
            <a:off x="7771120" y="479130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3" name="Google Shape;743;p17"/>
          <p:cNvSpPr/>
          <p:nvPr/>
        </p:nvSpPr>
        <p:spPr>
          <a:xfrm>
            <a:off x="7771120" y="545773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4" name="Google Shape;744;p17"/>
          <p:cNvSpPr/>
          <p:nvPr/>
        </p:nvSpPr>
        <p:spPr>
          <a:xfrm>
            <a:off x="7771120" y="6161970"/>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5" name="Google Shape;745;p17"/>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8"/>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New 1095-B team, next Steps (2 of 2)</a:t>
            </a:r>
            <a:endParaRPr sz="2800"/>
          </a:p>
        </p:txBody>
      </p:sp>
      <p:graphicFrame>
        <p:nvGraphicFramePr>
          <p:cNvPr id="751" name="Google Shape;751;p18"/>
          <p:cNvGraphicFramePr/>
          <p:nvPr/>
        </p:nvGraphicFramePr>
        <p:xfrm>
          <a:off x="411480" y="1097280"/>
          <a:ext cx="3000000" cy="3000000"/>
        </p:xfrm>
        <a:graphic>
          <a:graphicData uri="http://schemas.openxmlformats.org/drawingml/2006/table">
            <a:tbl>
              <a:tblPr>
                <a:noFill/>
                <a:tableStyleId>{C4D9E4EA-6043-4963-9877-50D04CB2C023}</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Communications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a communications plan for opt-in to advertise service, tax season notification for those who have opt</a:t>
                      </a:r>
                      <a:r>
                        <a:rPr lang="en-US" sz="1000">
                          <a:solidFill>
                            <a:schemeClr val="dk2"/>
                          </a:solidFill>
                          <a:latin typeface="PT Serif"/>
                          <a:ea typeface="PT Serif"/>
                          <a:cs typeface="PT Serif"/>
                          <a:sym typeface="PT Serif"/>
                        </a:rPr>
                        <a:t>-</a:t>
                      </a:r>
                      <a:r>
                        <a:rPr lang="en-US" sz="1000" u="none" strike="noStrike" cap="none">
                          <a:solidFill>
                            <a:schemeClr val="dk2"/>
                          </a:solidFill>
                          <a:latin typeface="PT Serif"/>
                          <a:ea typeface="PT Serif"/>
                          <a:cs typeface="PT Serif"/>
                          <a:sym typeface="PT Serif"/>
                        </a:rPr>
                        <a:t>in.  </a:t>
                      </a:r>
                      <a:r>
                        <a:rPr lang="en-US" sz="1000" u="sng">
                          <a:solidFill>
                            <a:schemeClr val="hlink"/>
                          </a:solidFill>
                          <a:latin typeface="PT Serif"/>
                          <a:ea typeface="PT Serif"/>
                          <a:cs typeface="PT Serif"/>
                          <a:sym typeface="PT Serif"/>
                          <a:hlinkClick r:id="rId3"/>
                        </a:rPr>
                        <a:t>Sample veteran communication</a:t>
                      </a:r>
                      <a:r>
                        <a:rPr lang="en-US" sz="1000">
                          <a:solidFill>
                            <a:schemeClr val="dk2"/>
                          </a:solidFill>
                          <a:latin typeface="PT Serif"/>
                          <a:ea typeface="PT Serif"/>
                          <a:cs typeface="PT Serif"/>
                          <a:sym typeface="PT Serif"/>
                        </a:rPr>
                        <a:t> used by eBenefits</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Multi-year build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Tax forms are commonly available for multiple years due to audits and delayed filing, offering a multi-year retrieval service could be a future enhancement</a:t>
                      </a:r>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Removal of feature toggle code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PT Serif"/>
                          <a:ea typeface="PT Serif"/>
                          <a:cs typeface="PT Serif"/>
                          <a:sym typeface="PT Serif"/>
                        </a:rPr>
                        <a:t>Submit ticket to remove code for feature toggle on react widget after opt-in is built and functioning for 1 entire tax season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52" name="Google Shape;752;p1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sp>
        <p:nvSpPr>
          <p:cNvPr id="753" name="Google Shape;753;p1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New team</a:t>
            </a:r>
            <a:endParaRPr sz="1400" b="0" i="0" u="none" strike="noStrike" cap="none">
              <a:solidFill>
                <a:srgbClr val="000000"/>
              </a:solidFill>
              <a:latin typeface="Arial"/>
              <a:ea typeface="Arial"/>
              <a:cs typeface="Arial"/>
              <a:sym typeface="Arial"/>
            </a:endParaRPr>
          </a:p>
        </p:txBody>
      </p:sp>
      <p:sp>
        <p:nvSpPr>
          <p:cNvPr id="754" name="Google Shape;754;p1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755" name="Google Shape;755;p18"/>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8"/>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18"/>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8" name="Google Shape;758;p18"/>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9" name="Google Shape;759;p18"/>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0" name="Google Shape;760;p18"/>
          <p:cNvSpPr/>
          <p:nvPr/>
        </p:nvSpPr>
        <p:spPr>
          <a:xfrm>
            <a:off x="7746710" y="167235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1" name="Google Shape;761;p18"/>
          <p:cNvSpPr/>
          <p:nvPr/>
        </p:nvSpPr>
        <p:spPr>
          <a:xfrm>
            <a:off x="7739265" y="2403803"/>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2" name="Google Shape;762;p18"/>
          <p:cNvSpPr/>
          <p:nvPr/>
        </p:nvSpPr>
        <p:spPr>
          <a:xfrm>
            <a:off x="7739265" y="292693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3" name="Google Shape;763;p18"/>
          <p:cNvSpPr txBox="1"/>
          <p:nvPr/>
        </p:nvSpPr>
        <p:spPr>
          <a:xfrm>
            <a:off x="3098425" y="5525875"/>
            <a:ext cx="8279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latin typeface="PT Serif"/>
                <a:ea typeface="PT Serif"/>
                <a:cs typeface="PT Serif"/>
                <a:sym typeface="PT Serif"/>
              </a:rPr>
              <a:t>Timing for opt-in collaboration to be determined after 8/9/22 mtg; document will be updated at that time </a:t>
            </a:r>
            <a:endParaRPr sz="900" i="1">
              <a:latin typeface="PT Serif"/>
              <a:ea typeface="PT Serif"/>
              <a:cs typeface="PT Serif"/>
              <a:sym typeface="PT Serif"/>
            </a:endParaRPr>
          </a:p>
        </p:txBody>
      </p:sp>
      <p:sp>
        <p:nvSpPr>
          <p:cNvPr id="764" name="Google Shape;764;p18"/>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770" name="Google Shape;770;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8 DEMO</a:t>
            </a:r>
            <a:endParaRPr/>
          </a:p>
        </p:txBody>
      </p:sp>
      <p:sp>
        <p:nvSpPr>
          <p:cNvPr id="771" name="Google Shape;771;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772" name="Google Shape;772;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5"/>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8 Deliverables (1 of 2)  </a:t>
            </a:r>
            <a:endParaRPr sz="2800"/>
          </a:p>
        </p:txBody>
      </p:sp>
      <p:sp>
        <p:nvSpPr>
          <p:cNvPr id="778" name="Google Shape;778;p15"/>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24</a:t>
            </a:fld>
            <a:endParaRPr>
              <a:latin typeface="Source Sans Pro"/>
              <a:ea typeface="Source Sans Pro"/>
              <a:cs typeface="Source Sans Pro"/>
              <a:sym typeface="Source Sans Pro"/>
            </a:endParaRPr>
          </a:p>
        </p:txBody>
      </p:sp>
      <p:graphicFrame>
        <p:nvGraphicFramePr>
          <p:cNvPr id="779" name="Google Shape;779;p15"/>
          <p:cNvGraphicFramePr/>
          <p:nvPr/>
        </p:nvGraphicFramePr>
        <p:xfrm>
          <a:off x="411480" y="914400"/>
          <a:ext cx="3000000" cy="3000000"/>
        </p:xfrm>
        <a:graphic>
          <a:graphicData uri="http://schemas.openxmlformats.org/drawingml/2006/table">
            <a:tbl>
              <a:tblPr>
                <a:noFill/>
                <a:tableStyleId>{A34BBB7B-F7A6-480A-9995-3345DDAA4034}</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Staging</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#44814</a:t>
                      </a:r>
                      <a:r>
                        <a:rPr lang="en-US" sz="1000" u="none" strike="noStrike" cap="none">
                          <a:solidFill>
                            <a:schemeClr val="dk2"/>
                          </a:solidFill>
                          <a:latin typeface="Source Sans Pro"/>
                          <a:ea typeface="Source Sans Pro"/>
                          <a:cs typeface="Source Sans Pro"/>
                          <a:sym typeface="Source Sans Pro"/>
                        </a:rPr>
                        <a:t> Release Plan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Release Plan</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#44811</a:t>
                      </a:r>
                      <a:r>
                        <a:rPr lang="en-US" sz="1000" u="none" strike="noStrike" cap="none">
                          <a:solidFill>
                            <a:schemeClr val="dk2"/>
                          </a:solidFill>
                          <a:latin typeface="Source Sans Pro"/>
                          <a:ea typeface="Source Sans Pro"/>
                          <a:cs typeface="Source Sans Pro"/>
                          <a:sym typeface="Source Sans Pro"/>
                        </a:rPr>
                        <a:t>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Staging</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#44401</a:t>
                      </a:r>
                      <a:r>
                        <a:rPr lang="en-US" sz="1000" u="none" strike="noStrike" cap="none">
                          <a:solidFill>
                            <a:schemeClr val="dk2"/>
                          </a:solidFill>
                          <a:latin typeface="Source Sans Pro"/>
                          <a:ea typeface="Source Sans Pro"/>
                          <a:cs typeface="Source Sans Pro"/>
                          <a:sym typeface="Source Sans Pro"/>
                        </a:rPr>
                        <a:t> Collaboration cycle: MOVE, 1095-B, Accessible version of product in staging</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#45593</a:t>
                      </a:r>
                      <a:r>
                        <a:rPr lang="en-US" sz="1000" u="none" strike="noStrike" cap="none">
                          <a:solidFill>
                            <a:schemeClr val="dk2"/>
                          </a:solidFill>
                          <a:latin typeface="Source Sans Pro"/>
                          <a:ea typeface="Source Sans Pro"/>
                          <a:cs typeface="Source Sans Pro"/>
                          <a:sym typeface="Source Sans Pro"/>
                        </a:rPr>
                        <a:t> Collaboration Cycle: Contact center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Product guide (edited)</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#44812</a:t>
                      </a:r>
                      <a:r>
                        <a:rPr lang="en-US" sz="1000" u="none" strike="noStrike" cap="none">
                          <a:solidFill>
                            <a:schemeClr val="dk2"/>
                          </a:solidFill>
                          <a:latin typeface="Source Sans Pro"/>
                          <a:ea typeface="Source Sans Pro"/>
                          <a:cs typeface="Source Sans Pro"/>
                          <a:sym typeface="Source Sans Pro"/>
                        </a:rPr>
                        <a:t> Collaboration cycle: Privacy and security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Incident response plan</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1"/>
                        </a:rPr>
                        <a:t>Architecture diagram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Data flow diagram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Sequencing diagram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#44810</a:t>
                      </a:r>
                      <a:r>
                        <a:rPr lang="en-US" sz="1000" u="none" strike="noStrike" cap="none">
                          <a:solidFill>
                            <a:schemeClr val="dk2"/>
                          </a:solidFill>
                          <a:latin typeface="Source Sans Pro"/>
                          <a:ea typeface="Source Sans Pro"/>
                          <a:cs typeface="Source Sans Pro"/>
                          <a:sym typeface="Source Sans Pro"/>
                        </a:rPr>
                        <a:t> Collaboration cycle: Analytics implementation and QA</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5"/>
                        </a:rPr>
                        <a:t>#42158</a:t>
                      </a:r>
                      <a:r>
                        <a:rPr lang="en-US" sz="1000" u="none" strike="noStrike" cap="none">
                          <a:solidFill>
                            <a:schemeClr val="dk2"/>
                          </a:solidFill>
                          <a:latin typeface="Source Sans Pro"/>
                          <a:ea typeface="Source Sans Pro"/>
                          <a:cs typeface="Source Sans Pro"/>
                          <a:sym typeface="Source Sans Pro"/>
                        </a:rPr>
                        <a:t> PM to follow up with VA-PO on Spanish translation of HEC documents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#45003</a:t>
                      </a:r>
                      <a:r>
                        <a:rPr lang="en-US" sz="1000" u="none" strike="noStrike" cap="none">
                          <a:solidFill>
                            <a:schemeClr val="dk2"/>
                          </a:solidFill>
                          <a:latin typeface="Source Sans Pro"/>
                          <a:ea typeface="Source Sans Pro"/>
                          <a:cs typeface="Source Sans Pro"/>
                          <a:sym typeface="Source Sans Pro"/>
                        </a:rPr>
                        <a:t> Platform orientation [Dan Smith]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PMO</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7"/>
                        </a:rPr>
                        <a:t>#45119</a:t>
                      </a:r>
                      <a:r>
                        <a:rPr lang="en-US" sz="1000" u="none" strike="noStrike" cap="none">
                          <a:solidFill>
                            <a:schemeClr val="dk2"/>
                          </a:solidFill>
                          <a:latin typeface="Source Sans Pro"/>
                          <a:ea typeface="Source Sans Pro"/>
                          <a:cs typeface="Source Sans Pro"/>
                          <a:sym typeface="Source Sans Pro"/>
                        </a:rPr>
                        <a:t> Platform Orientation [Jeanette Cantrell]</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Jeanette</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8"/>
                        </a:rPr>
                        <a:t>#45285</a:t>
                      </a:r>
                      <a:r>
                        <a:rPr lang="en-US" sz="1000" u="none" strike="noStrike" cap="none">
                          <a:solidFill>
                            <a:schemeClr val="dk2"/>
                          </a:solidFill>
                          <a:latin typeface="Source Sans Pro"/>
                          <a:ea typeface="Source Sans Pro"/>
                          <a:cs typeface="Source Sans Pro"/>
                          <a:sym typeface="Source Sans Pro"/>
                        </a:rPr>
                        <a:t> Build feature throttle for widget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9"/>
                        </a:rPr>
                        <a:t>Ticket G#21847</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u="none" strike="noStrike" cap="none">
                          <a:solidFill>
                            <a:schemeClr val="dk2"/>
                          </a:solidFill>
                          <a:latin typeface="Source Sans Pro"/>
                          <a:ea typeface="Source Sans Pro"/>
                          <a:cs typeface="Source Sans Pro"/>
                          <a:sym typeface="Source Sans Pro"/>
                        </a:rPr>
                        <a:t>8</a:t>
                      </a:r>
                      <a:r>
                        <a:rPr lang="en-US" sz="1000" b="0" i="0" u="none" strike="noStrike" cap="none">
                          <a:solidFill>
                            <a:schemeClr val="dk2"/>
                          </a:solidFill>
                          <a:latin typeface="Source Sans Pro"/>
                          <a:ea typeface="Source Sans Pro"/>
                          <a:cs typeface="Source Sans Pro"/>
                          <a:sym typeface="Source Sans Pro"/>
                        </a:rPr>
                        <a:t>/</a:t>
                      </a:r>
                      <a:r>
                        <a:rPr lang="en-US" sz="1000" u="none" strike="noStrike" cap="none">
                          <a:solidFill>
                            <a:schemeClr val="dk2"/>
                          </a:solidFill>
                          <a:latin typeface="Source Sans Pro"/>
                          <a:ea typeface="Source Sans Pro"/>
                          <a:cs typeface="Source Sans Pro"/>
                          <a:sym typeface="Source Sans Pro"/>
                        </a:rPr>
                        <a:t>9</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780" name="Google Shape;780;p15"/>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8 Deliverables</a:t>
            </a:r>
            <a:endParaRPr sz="1800" b="0" i="0" u="none" strike="noStrike" cap="none">
              <a:solidFill>
                <a:schemeClr val="dk1"/>
              </a:solidFill>
              <a:latin typeface="Calibri"/>
              <a:ea typeface="Calibri"/>
              <a:cs typeface="Calibri"/>
              <a:sym typeface="Calibri"/>
            </a:endParaRPr>
          </a:p>
        </p:txBody>
      </p:sp>
      <p:sp>
        <p:nvSpPr>
          <p:cNvPr id="781" name="Google Shape;781;p1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4"/>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8 Deliverables (2 of 2)  </a:t>
            </a:r>
            <a:endParaRPr sz="2800"/>
          </a:p>
        </p:txBody>
      </p:sp>
      <p:sp>
        <p:nvSpPr>
          <p:cNvPr id="787" name="Google Shape;787;p1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graphicFrame>
        <p:nvGraphicFramePr>
          <p:cNvPr id="788" name="Google Shape;788;p14"/>
          <p:cNvGraphicFramePr/>
          <p:nvPr/>
        </p:nvGraphicFramePr>
        <p:xfrm>
          <a:off x="411480" y="914400"/>
          <a:ext cx="3000000" cy="3000000"/>
        </p:xfrm>
        <a:graphic>
          <a:graphicData uri="http://schemas.openxmlformats.org/drawingml/2006/table">
            <a:tbl>
              <a:tblPr>
                <a:noFill/>
                <a:tableStyleId>{A34BBB7B-F7A6-480A-9995-3345DDAA4034}</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#44995</a:t>
                      </a:r>
                      <a:r>
                        <a:rPr lang="en-US" sz="1000" u="none" strike="noStrike" cap="none">
                          <a:solidFill>
                            <a:schemeClr val="dk2"/>
                          </a:solidFill>
                          <a:latin typeface="Source Sans Pro"/>
                          <a:ea typeface="Source Sans Pro"/>
                          <a:cs typeface="Source Sans Pro"/>
                          <a:sym typeface="Source Sans Pro"/>
                        </a:rPr>
                        <a:t> Align with VA-PO and Business partners on scope and direction of research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7/27/2022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4"/>
                        </a:rPr>
                        <a:t>#44323</a:t>
                      </a:r>
                      <a:r>
                        <a:rPr lang="en-US" sz="1000" u="none" strike="noStrike" cap="none">
                          <a:solidFill>
                            <a:schemeClr val="dk2"/>
                          </a:solidFill>
                          <a:latin typeface="Source Sans Pro"/>
                          <a:ea typeface="Source Sans Pro"/>
                          <a:cs typeface="Source Sans Pro"/>
                          <a:sym typeface="Source Sans Pro"/>
                        </a:rPr>
                        <a:t> Finalize research plan #2 – moderated testing of trees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Research plan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#44324</a:t>
                      </a:r>
                      <a:r>
                        <a:rPr lang="en-US" sz="1000" u="none" strike="noStrike" cap="none">
                          <a:solidFill>
                            <a:schemeClr val="dk2"/>
                          </a:solidFill>
                          <a:latin typeface="Source Sans Pro"/>
                          <a:ea typeface="Source Sans Pro"/>
                          <a:cs typeface="Source Sans Pro"/>
                          <a:sym typeface="Source Sans Pro"/>
                        </a:rPr>
                        <a:t> Finalize conversation guide #2 – moderated testing of trees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Conversation guide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#44962</a:t>
                      </a:r>
                      <a:r>
                        <a:rPr lang="en-US" sz="1000" u="none" strike="noStrike" cap="none">
                          <a:solidFill>
                            <a:schemeClr val="dk2"/>
                          </a:solidFill>
                          <a:latin typeface="Source Sans Pro"/>
                          <a:ea typeface="Source Sans Pro"/>
                          <a:cs typeface="Source Sans Pro"/>
                          <a:sym typeface="Source Sans Pro"/>
                        </a:rPr>
                        <a:t> Recruitment plan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Research plan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8/4/2022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#44720</a:t>
                      </a:r>
                      <a:r>
                        <a:rPr lang="en-US" sz="1000" u="none" strike="noStrike" cap="none">
                          <a:solidFill>
                            <a:schemeClr val="dk2"/>
                          </a:solidFill>
                          <a:latin typeface="Source Sans Pro"/>
                          <a:ea typeface="Source Sans Pro"/>
                          <a:cs typeface="Source Sans Pro"/>
                          <a:sym typeface="Source Sans Pro"/>
                        </a:rPr>
                        <a:t> Submit research plan and conversation guide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 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Research plan #2</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Conversation guide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8/4/2022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#44960</a:t>
                      </a:r>
                      <a:r>
                        <a:rPr lang="en-US" sz="1000" u="none" strike="noStrike" cap="none">
                          <a:solidFill>
                            <a:schemeClr val="dk2"/>
                          </a:solidFill>
                          <a:latin typeface="Source Sans Pro"/>
                          <a:ea typeface="Source Sans Pro"/>
                          <a:cs typeface="Source Sans Pro"/>
                          <a:sym typeface="Source Sans Pro"/>
                        </a:rPr>
                        <a:t> Upload IA tree test into Optimal Workshop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8/4/2022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#45311</a:t>
                      </a:r>
                      <a:r>
                        <a:rPr lang="en-US" sz="1000" u="none" strike="noStrike" cap="none">
                          <a:solidFill>
                            <a:schemeClr val="dk2"/>
                          </a:solidFill>
                          <a:latin typeface="Source Sans Pro"/>
                          <a:ea typeface="Source Sans Pro"/>
                          <a:cs typeface="Source Sans Pro"/>
                          <a:sym typeface="Source Sans Pro"/>
                        </a:rPr>
                        <a:t>  Resubmit Optimal workshop / research plan / conversation guide #1 to allow further unmoderated testing of caregivers for VA- IA</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u="none" strike="noStrike" cap="none">
                          <a:solidFill>
                            <a:schemeClr val="dk2"/>
                          </a:solidFill>
                          <a:latin typeface="Source Sans Pro"/>
                          <a:ea typeface="Source Sans Pro"/>
                          <a:cs typeface="Source Sans Pro"/>
                          <a:sym typeface="Source Sans Pro"/>
                        </a:rPr>
                        <a:t>8/9</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2"/>
                        </a:rPr>
                        <a:t>#44293</a:t>
                      </a:r>
                      <a:r>
                        <a:rPr lang="en-US" sz="1000" u="none" strike="noStrike" cap="none">
                          <a:solidFill>
                            <a:schemeClr val="dk2"/>
                          </a:solidFill>
                          <a:latin typeface="Source Sans Pro"/>
                          <a:ea typeface="Source Sans Pro"/>
                          <a:cs typeface="Source Sans Pro"/>
                          <a:sym typeface="Source Sans Pro"/>
                        </a:rPr>
                        <a:t> Align on opt-in build w/ VA Profile and Notify teams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1095-B Opt-in build guide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#44997</a:t>
                      </a:r>
                      <a:r>
                        <a:rPr lang="en-US" sz="1000" u="none" strike="noStrike" cap="none">
                          <a:solidFill>
                            <a:schemeClr val="dk2"/>
                          </a:solidFill>
                          <a:latin typeface="Source Sans Pro"/>
                          <a:ea typeface="Source Sans Pro"/>
                          <a:cs typeface="Source Sans Pro"/>
                          <a:sym typeface="Source Sans Pro"/>
                        </a:rPr>
                        <a:t> Present 1095-B updates to Tarsha (HEC)</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Business owner brief</a:t>
                      </a:r>
                      <a:endParaRPr sz="1000" u="none" strike="noStrike" cap="none">
                        <a:solidFill>
                          <a:schemeClr val="dk2"/>
                        </a:solidFill>
                        <a:latin typeface="Source Sans Pro"/>
                        <a:ea typeface="Source Sans Pro"/>
                        <a:cs typeface="Source Sans Pro"/>
                        <a:sym typeface="Source Sans Pro"/>
                      </a:endParaRPr>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MVP Designs</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Opt-in Designs</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8"/>
                        </a:rPr>
                        <a:t>1095-B engineering doc</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9"/>
                        </a:rPr>
                        <a:t>Business owner brief notes</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7/31/2022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789" name="Google Shape;789;p1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8 Deliverables</a:t>
            </a:r>
            <a:endParaRPr sz="1800" b="0" i="0" u="none" strike="noStrike" cap="none">
              <a:solidFill>
                <a:schemeClr val="dk1"/>
              </a:solidFill>
              <a:latin typeface="Calibri"/>
              <a:ea typeface="Calibri"/>
              <a:cs typeface="Calibri"/>
              <a:sym typeface="Calibri"/>
            </a:endParaRPr>
          </a:p>
        </p:txBody>
      </p:sp>
      <p:sp>
        <p:nvSpPr>
          <p:cNvPr id="790" name="Google Shape;790;p1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9</a:t>
            </a:r>
            <a:endParaRPr/>
          </a:p>
        </p:txBody>
      </p:sp>
      <p:sp>
        <p:nvSpPr>
          <p:cNvPr id="796" name="Google Shape;796;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8 DEMO</a:t>
            </a:r>
            <a:endParaRPr/>
          </a:p>
        </p:txBody>
      </p:sp>
      <p:sp>
        <p:nvSpPr>
          <p:cNvPr id="797" name="Google Shape;797;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98" name="Google Shape;798;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2"/>
        <p:cNvGrpSpPr/>
        <p:nvPr/>
      </p:nvGrpSpPr>
      <p:grpSpPr>
        <a:xfrm>
          <a:off x="0" y="0"/>
          <a:ext cx="0" cy="0"/>
          <a:chOff x="0" y="0"/>
          <a:chExt cx="0" cy="0"/>
        </a:xfrm>
      </p:grpSpPr>
      <p:graphicFrame>
        <p:nvGraphicFramePr>
          <p:cNvPr id="803" name="Google Shape;803;p68"/>
          <p:cNvGraphicFramePr/>
          <p:nvPr/>
        </p:nvGraphicFramePr>
        <p:xfrm>
          <a:off x="435089" y="1888500"/>
          <a:ext cx="3000000" cy="3000000"/>
        </p:xfrm>
        <a:graphic>
          <a:graphicData uri="http://schemas.openxmlformats.org/drawingml/2006/table">
            <a:tbl>
              <a:tblPr firstRow="1" bandRow="1">
                <a:noFill/>
                <a:tableStyleId>{6563A7BF-B47D-4B1B-82FB-B86250244D1B}</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Aug </a:t>
                      </a:r>
                      <a:r>
                        <a:rPr lang="en-US" sz="1200" b="0" u="none" strike="noStrike" cap="none">
                          <a:solidFill>
                            <a:schemeClr val="dk2"/>
                          </a:solidFill>
                          <a:latin typeface="Source Sans Pro"/>
                          <a:ea typeface="Source Sans Pro"/>
                          <a:cs typeface="Source Sans Pro"/>
                          <a:sym typeface="Source Sans Pro"/>
                        </a:rPr>
                        <a:t>23</a:t>
                      </a:r>
                      <a:r>
                        <a:rPr lang="en-US" sz="1200" b="0" i="0" u="none" strike="noStrike" cap="none">
                          <a:solidFill>
                            <a:schemeClr val="dk2"/>
                          </a:solidFill>
                          <a:latin typeface="Source Sans Pro"/>
                          <a:ea typeface="Source Sans Pro"/>
                          <a:cs typeface="Source Sans Pro"/>
                          <a:sym typeface="Source Sans Pro"/>
                        </a:rPr>
                        <a:t>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804" name="Google Shape;804;p68"/>
          <p:cNvCxnSpPr/>
          <p:nvPr/>
        </p:nvCxnSpPr>
        <p:spPr>
          <a:xfrm>
            <a:off x="3389369" y="6103053"/>
            <a:ext cx="8085600" cy="0"/>
          </a:xfrm>
          <a:prstGeom prst="straightConnector1">
            <a:avLst/>
          </a:prstGeom>
          <a:noFill/>
          <a:ln w="9525" cap="flat" cmpd="sng">
            <a:solidFill>
              <a:srgbClr val="747C74"/>
            </a:solidFill>
            <a:prstDash val="dot"/>
            <a:round/>
            <a:headEnd type="none" w="sm" len="sm"/>
            <a:tailEnd type="none" w="sm" len="sm"/>
          </a:ln>
        </p:spPr>
      </p:cxnSp>
      <p:cxnSp>
        <p:nvCxnSpPr>
          <p:cNvPr id="805" name="Google Shape;805;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806" name="Google Shape;806;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9 will focus on </a:t>
            </a:r>
            <a:endParaRPr sz="1400" b="0" i="0" u="none" strike="noStrike" cap="none">
              <a:solidFill>
                <a:srgbClr val="000000"/>
              </a:solidFill>
              <a:latin typeface="Arial"/>
              <a:ea typeface="Arial"/>
              <a:cs typeface="Arial"/>
              <a:sym typeface="Arial"/>
            </a:endParaRPr>
          </a:p>
        </p:txBody>
      </p:sp>
      <p:sp>
        <p:nvSpPr>
          <p:cNvPr id="807" name="Google Shape;807;p68"/>
          <p:cNvSpPr txBox="1"/>
          <p:nvPr/>
        </p:nvSpPr>
        <p:spPr>
          <a:xfrm>
            <a:off x="236548" y="2625511"/>
            <a:ext cx="2790900"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808" name="Google Shape;808;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27</a:t>
            </a:fld>
            <a:endParaRPr>
              <a:latin typeface="Source Sans Pro"/>
              <a:ea typeface="Source Sans Pro"/>
              <a:cs typeface="Source Sans Pro"/>
              <a:sym typeface="Source Sans Pro"/>
            </a:endParaRPr>
          </a:p>
        </p:txBody>
      </p:sp>
      <p:sp>
        <p:nvSpPr>
          <p:cNvPr id="809" name="Google Shape;809;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9</a:t>
            </a:r>
            <a:endParaRPr sz="1800" b="0" i="0" u="none" strike="noStrike" cap="none">
              <a:solidFill>
                <a:schemeClr val="dk1"/>
              </a:solidFill>
              <a:latin typeface="Calibri"/>
              <a:ea typeface="Calibri"/>
              <a:cs typeface="Calibri"/>
              <a:sym typeface="Calibri"/>
            </a:endParaRPr>
          </a:p>
        </p:txBody>
      </p:sp>
      <p:sp>
        <p:nvSpPr>
          <p:cNvPr id="810" name="Google Shape;810;p68"/>
          <p:cNvSpPr txBox="1"/>
          <p:nvPr/>
        </p:nvSpPr>
        <p:spPr>
          <a:xfrm>
            <a:off x="4120027" y="2789385"/>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Status update on moderated research</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Draft product turnover guide</a:t>
            </a:r>
            <a:endParaRPr sz="1600" b="0" i="0" u="none" strike="noStrike" cap="none">
              <a:solidFill>
                <a:srgbClr val="000000"/>
              </a:solidFill>
              <a:latin typeface="PT Serif"/>
              <a:ea typeface="PT Serif"/>
              <a:cs typeface="PT Serif"/>
              <a:sym typeface="PT Serif"/>
            </a:endParaRPr>
          </a:p>
        </p:txBody>
      </p:sp>
      <p:sp>
        <p:nvSpPr>
          <p:cNvPr id="811" name="Google Shape;811;p68"/>
          <p:cNvSpPr txBox="1"/>
          <p:nvPr/>
        </p:nvSpPr>
        <p:spPr>
          <a:xfrm>
            <a:off x="3586659" y="2383553"/>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812" name="Google Shape;812;p68"/>
          <p:cNvSpPr txBox="1"/>
          <p:nvPr/>
        </p:nvSpPr>
        <p:spPr>
          <a:xfrm>
            <a:off x="4090490" y="4410915"/>
            <a:ext cx="6213900" cy="12159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Staging review</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Initial UAT</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Moderated UAT research plan</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Draft product turnover guide</a:t>
            </a:r>
            <a:endParaRPr sz="1400" b="0" i="0" u="none" strike="noStrike" cap="none">
              <a:solidFill>
                <a:srgbClr val="000000"/>
              </a:solidFill>
              <a:latin typeface="Arial"/>
              <a:ea typeface="Arial"/>
              <a:cs typeface="Arial"/>
              <a:sym typeface="Arial"/>
            </a:endParaRPr>
          </a:p>
        </p:txBody>
      </p:sp>
      <p:sp>
        <p:nvSpPr>
          <p:cNvPr id="813" name="Google Shape;813;p68"/>
          <p:cNvSpPr txBox="1"/>
          <p:nvPr/>
        </p:nvSpPr>
        <p:spPr>
          <a:xfrm>
            <a:off x="3557130" y="4041908"/>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814" name="Google Shape;814;p68"/>
          <p:cNvSpPr txBox="1"/>
          <p:nvPr/>
        </p:nvSpPr>
        <p:spPr>
          <a:xfrm>
            <a:off x="10119575" y="4625750"/>
            <a:ext cx="714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
        <p:nvSpPr>
          <p:cNvPr id="815" name="Google Shape;815;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24"/>
          <p:cNvSpPr txBox="1">
            <a:spLocks noGrp="1"/>
          </p:cNvSpPr>
          <p:nvPr>
            <p:ph type="ctrTitle"/>
          </p:nvPr>
        </p:nvSpPr>
        <p:spPr>
          <a:xfrm>
            <a:off x="328730" y="2667102"/>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21" name="Google Shape;821;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8 DEMO</a:t>
            </a:r>
            <a:endParaRPr/>
          </a:p>
        </p:txBody>
      </p:sp>
      <p:sp>
        <p:nvSpPr>
          <p:cNvPr id="822" name="Google Shape;822;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823" name="Google Shape;823;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7"/>
        <p:cNvGrpSpPr/>
        <p:nvPr/>
      </p:nvGrpSpPr>
      <p:grpSpPr>
        <a:xfrm>
          <a:off x="0" y="0"/>
          <a:ext cx="0" cy="0"/>
          <a:chOff x="0" y="0"/>
          <a:chExt cx="0" cy="0"/>
        </a:xfrm>
      </p:grpSpPr>
      <p:graphicFrame>
        <p:nvGraphicFramePr>
          <p:cNvPr id="828" name="Google Shape;828;p25"/>
          <p:cNvGraphicFramePr/>
          <p:nvPr/>
        </p:nvGraphicFramePr>
        <p:xfrm>
          <a:off x="6678388" y="2223812"/>
          <a:ext cx="3000000" cy="3000000"/>
        </p:xfrm>
        <a:graphic>
          <a:graphicData uri="http://schemas.openxmlformats.org/drawingml/2006/table">
            <a:tbl>
              <a:tblPr firstRow="1" bandRow="1">
                <a:noFill/>
                <a:tableStyleId>{6563A7BF-B47D-4B1B-82FB-B86250244D1B}</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8 accounted for 8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54 total story points were completed;  Team committed to 39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 Stories added (14  points) to account for 2 added team member VA Platform onboarding (10), building of feature throttle (3), and reactivating Health Hub research plan #1 (2).</a:t>
                      </a:r>
                      <a:endParaRPr/>
                    </a:p>
                    <a:p>
                      <a:pPr marL="177800" marR="0" lvl="0" indent="0" algn="l" rtl="0">
                        <a:lnSpc>
                          <a:spcPct val="100000"/>
                        </a:lnSpc>
                        <a:spcBef>
                          <a:spcPts val="600"/>
                        </a:spcBef>
                        <a:spcAft>
                          <a:spcPts val="0"/>
                        </a:spcAft>
                        <a:buClr>
                          <a:schemeClr val="accent2"/>
                        </a:buClr>
                        <a:buSzPts val="960"/>
                        <a:buFont typeface="Noto Sans Symbols"/>
                        <a:buNone/>
                      </a:pP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29" name="Google Shape;82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29</a:t>
            </a:fld>
            <a:endParaRPr sz="1200" b="0" i="0" u="none" strike="noStrike" cap="none">
              <a:solidFill>
                <a:srgbClr val="8F8F8F"/>
              </a:solidFill>
              <a:latin typeface="Source Sans Pro"/>
              <a:ea typeface="Source Sans Pro"/>
              <a:cs typeface="Source Sans Pro"/>
              <a:sym typeface="Source Sans Pro"/>
            </a:endParaRPr>
          </a:p>
        </p:txBody>
      </p:sp>
      <p:sp>
        <p:nvSpPr>
          <p:cNvPr id="830" name="Google Shape;83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831" name="Google Shape;831;p25"/>
          <p:cNvSpPr txBox="1"/>
          <p:nvPr/>
        </p:nvSpPr>
        <p:spPr>
          <a:xfrm>
            <a:off x="329184" y="374904"/>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832" name="Google Shape;832;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pic>
        <p:nvPicPr>
          <p:cNvPr id="833" name="Google Shape;833;p25"/>
          <p:cNvPicPr preferRelativeResize="0"/>
          <p:nvPr/>
        </p:nvPicPr>
        <p:blipFill rotWithShape="1">
          <a:blip r:embed="rId3">
            <a:alphaModFix/>
          </a:blip>
          <a:srcRect/>
          <a:stretch/>
        </p:blipFill>
        <p:spPr>
          <a:xfrm>
            <a:off x="644245" y="3345752"/>
            <a:ext cx="5612176" cy="2912318"/>
          </a:xfrm>
          <a:prstGeom prst="rect">
            <a:avLst/>
          </a:prstGeom>
          <a:noFill/>
          <a:ln>
            <a:noFill/>
          </a:ln>
        </p:spPr>
      </p:pic>
      <p:sp>
        <p:nvSpPr>
          <p:cNvPr id="834" name="Google Shape;834;p25"/>
          <p:cNvSpPr/>
          <p:nvPr/>
        </p:nvSpPr>
        <p:spPr>
          <a:xfrm>
            <a:off x="3608187" y="3675647"/>
            <a:ext cx="942900" cy="20115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35" name="Google Shape;835;p25"/>
          <p:cNvCxnSpPr/>
          <p:nvPr/>
        </p:nvCxnSpPr>
        <p:spPr>
          <a:xfrm rot="10800000" flipH="1">
            <a:off x="4551087" y="2848600"/>
            <a:ext cx="2251500" cy="13242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
        <p:cNvGrpSpPr/>
        <p:nvPr/>
      </p:nvGrpSpPr>
      <p:grpSpPr>
        <a:xfrm>
          <a:off x="0" y="0"/>
          <a:ext cx="0" cy="0"/>
          <a:chOff x="0" y="0"/>
          <a:chExt cx="0" cy="0"/>
        </a:xfrm>
      </p:grpSpPr>
      <p:sp>
        <p:nvSpPr>
          <p:cNvPr id="228" name="Google Shape;228;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9" name="Google Shape;229;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8 DEMO</a:t>
            </a:r>
            <a:endParaRPr sz="1400" b="0" i="0" u="none" strike="noStrike" cap="none">
              <a:solidFill>
                <a:schemeClr val="dk2"/>
              </a:solidFill>
              <a:latin typeface="Arial"/>
              <a:ea typeface="Arial"/>
              <a:cs typeface="Arial"/>
              <a:sym typeface="Arial"/>
            </a:endParaRPr>
          </a:p>
        </p:txBody>
      </p:sp>
      <p:grpSp>
        <p:nvGrpSpPr>
          <p:cNvPr id="230" name="Google Shape;230;p3"/>
          <p:cNvGrpSpPr/>
          <p:nvPr/>
        </p:nvGrpSpPr>
        <p:grpSpPr>
          <a:xfrm>
            <a:off x="5638800" y="-7257"/>
            <a:ext cx="6560457" cy="6887028"/>
            <a:chOff x="5638800" y="0"/>
            <a:chExt cx="6560457" cy="6887028"/>
          </a:xfrm>
        </p:grpSpPr>
        <p:grpSp>
          <p:nvGrpSpPr>
            <p:cNvPr id="231" name="Google Shape;231;p3"/>
            <p:cNvGrpSpPr/>
            <p:nvPr/>
          </p:nvGrpSpPr>
          <p:grpSpPr>
            <a:xfrm>
              <a:off x="6094945" y="0"/>
              <a:ext cx="6104312" cy="6887028"/>
              <a:chOff x="5219700" y="0"/>
              <a:chExt cx="6972300" cy="6887028"/>
            </a:xfrm>
          </p:grpSpPr>
          <p:sp>
            <p:nvSpPr>
              <p:cNvPr id="232" name="Google Shape;232;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3" name="Google Shape;233;p3"/>
              <p:cNvGrpSpPr/>
              <p:nvPr/>
            </p:nvGrpSpPr>
            <p:grpSpPr>
              <a:xfrm>
                <a:off x="5219700" y="0"/>
                <a:ext cx="6972300" cy="6887028"/>
                <a:chOff x="5219700" y="0"/>
                <a:chExt cx="6972300" cy="6682968"/>
              </a:xfrm>
            </p:grpSpPr>
            <p:sp>
              <p:nvSpPr>
                <p:cNvPr id="234" name="Google Shape;234;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5" name="Google Shape;235;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6" name="Google Shape;236;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7" name="Google Shape;237;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8" name="Google Shape;238;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9" name="Google Shape;239;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0" name="Google Shape;240;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1" name="Google Shape;241;p3"/>
          <p:cNvGrpSpPr/>
          <p:nvPr/>
        </p:nvGrpSpPr>
        <p:grpSpPr>
          <a:xfrm>
            <a:off x="6547644" y="866320"/>
            <a:ext cx="4105095" cy="1335945"/>
            <a:chOff x="409856" y="3855788"/>
            <a:chExt cx="4105095" cy="1335945"/>
          </a:xfrm>
        </p:grpSpPr>
        <p:sp>
          <p:nvSpPr>
            <p:cNvPr id="242" name="Google Shape;242;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3" name="Google Shape;243;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4" name="Google Shape;244;p3"/>
          <p:cNvGrpSpPr/>
          <p:nvPr/>
        </p:nvGrpSpPr>
        <p:grpSpPr>
          <a:xfrm>
            <a:off x="6547644" y="3217666"/>
            <a:ext cx="3875559" cy="1077547"/>
            <a:chOff x="4391305" y="3852592"/>
            <a:chExt cx="3875559" cy="1077547"/>
          </a:xfrm>
        </p:grpSpPr>
        <p:sp>
          <p:nvSpPr>
            <p:cNvPr id="245" name="Google Shape;245;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6" name="Google Shape;246;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7" name="Google Shape;247;p3"/>
          <p:cNvGrpSpPr/>
          <p:nvPr/>
        </p:nvGrpSpPr>
        <p:grpSpPr>
          <a:xfrm>
            <a:off x="6547644" y="5293609"/>
            <a:ext cx="3757708" cy="909127"/>
            <a:chOff x="8588654" y="3807371"/>
            <a:chExt cx="3757708" cy="909127"/>
          </a:xfrm>
        </p:grpSpPr>
        <p:sp>
          <p:nvSpPr>
            <p:cNvPr id="248" name="Google Shape;248;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9" name="Google Shape;249;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50" name="Google Shape;250;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51" name="Google Shape;251;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9"/>
        <p:cNvGrpSpPr/>
        <p:nvPr/>
      </p:nvGrpSpPr>
      <p:grpSpPr>
        <a:xfrm>
          <a:off x="0" y="0"/>
          <a:ext cx="0" cy="0"/>
          <a:chOff x="0" y="0"/>
          <a:chExt cx="0" cy="0"/>
        </a:xfrm>
      </p:grpSpPr>
      <p:sp>
        <p:nvSpPr>
          <p:cNvPr id="840" name="Google Shape;840;p28"/>
          <p:cNvSpPr txBox="1">
            <a:spLocks noGrp="1"/>
          </p:cNvSpPr>
          <p:nvPr>
            <p:ph type="title"/>
          </p:nvPr>
        </p:nvSpPr>
        <p:spPr>
          <a:xfrm>
            <a:off x="329184" y="374904"/>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841" name="Google Shape;841;p28"/>
          <p:cNvGraphicFramePr/>
          <p:nvPr/>
        </p:nvGraphicFramePr>
        <p:xfrm>
          <a:off x="405247" y="1447333"/>
          <a:ext cx="3000000" cy="3000000"/>
        </p:xfrm>
        <a:graphic>
          <a:graphicData uri="http://schemas.openxmlformats.org/drawingml/2006/table">
            <a:tbl>
              <a:tblPr>
                <a:noFill/>
                <a:tableStyleId>{A34BBB7B-F7A6-480A-9995-3345DDAA4034}</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42" name="Google Shape;842;p28"/>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843" name="Google Shape;843;p28"/>
          <p:cNvSpPr/>
          <p:nvPr/>
        </p:nvSpPr>
        <p:spPr>
          <a:xfrm>
            <a:off x="9081573" y="270896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4" name="Google Shape;844;p28"/>
          <p:cNvSpPr/>
          <p:nvPr/>
        </p:nvSpPr>
        <p:spPr>
          <a:xfrm>
            <a:off x="9081575" y="559154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p28"/>
          <p:cNvSpPr/>
          <p:nvPr/>
        </p:nvSpPr>
        <p:spPr>
          <a:xfrm>
            <a:off x="9081574" y="206365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6" name="Google Shape;846;p28"/>
          <p:cNvSpPr/>
          <p:nvPr/>
        </p:nvSpPr>
        <p:spPr>
          <a:xfrm>
            <a:off x="9081573" y="363665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7" name="Google Shape;847;p28"/>
          <p:cNvSpPr/>
          <p:nvPr/>
        </p:nvSpPr>
        <p:spPr>
          <a:xfrm>
            <a:off x="9081573" y="465532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48" name="Google Shape;848;p28"/>
          <p:cNvGrpSpPr/>
          <p:nvPr/>
        </p:nvGrpSpPr>
        <p:grpSpPr>
          <a:xfrm>
            <a:off x="418413" y="1634354"/>
            <a:ext cx="11353200" cy="230725"/>
            <a:chOff x="419100" y="1737020"/>
            <a:chExt cx="11353200" cy="230725"/>
          </a:xfrm>
        </p:grpSpPr>
        <p:cxnSp>
          <p:nvCxnSpPr>
            <p:cNvPr id="849" name="Google Shape;849;p28"/>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850" name="Google Shape;850;p28"/>
            <p:cNvCxnSpPr/>
            <p:nvPr/>
          </p:nvCxnSpPr>
          <p:spPr>
            <a:xfrm>
              <a:off x="7651341" y="1737020"/>
              <a:ext cx="11472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4"/>
        <p:cNvGrpSpPr/>
        <p:nvPr/>
      </p:nvGrpSpPr>
      <p:grpSpPr>
        <a:xfrm>
          <a:off x="0" y="0"/>
          <a:ext cx="0" cy="0"/>
          <a:chOff x="0" y="0"/>
          <a:chExt cx="0" cy="0"/>
        </a:xfrm>
      </p:grpSpPr>
      <p:sp>
        <p:nvSpPr>
          <p:cNvPr id="855" name="Google Shape;855;g12f1c5688cb_3_0"/>
          <p:cNvSpPr txBox="1">
            <a:spLocks noGrp="1"/>
          </p:cNvSpPr>
          <p:nvPr>
            <p:ph type="title"/>
          </p:nvPr>
        </p:nvSpPr>
        <p:spPr>
          <a:xfrm>
            <a:off x="329184" y="374904"/>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856" name="Google Shape;856;g12f1c5688cb_3_0"/>
          <p:cNvGraphicFramePr/>
          <p:nvPr/>
        </p:nvGraphicFramePr>
        <p:xfrm>
          <a:off x="405197" y="1452446"/>
          <a:ext cx="3000000" cy="3000000"/>
        </p:xfrm>
        <a:graphic>
          <a:graphicData uri="http://schemas.openxmlformats.org/drawingml/2006/table">
            <a:tbl>
              <a:tblPr>
                <a:noFill/>
                <a:tableStyleId>{A34BBB7B-F7A6-480A-9995-3345DDAA4034}</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dk2"/>
                          </a:solidFill>
                          <a:latin typeface="Source Sans Pro"/>
                          <a:ea typeface="Source Sans Pro"/>
                          <a:cs typeface="Source Sans Pro"/>
                          <a:sym typeface="Source Sans Pro"/>
                        </a:rPr>
                        <a:t>4/12/22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dk2"/>
                          </a:solidFill>
                          <a:latin typeface="Source Sans Pro"/>
                          <a:ea typeface="Source Sans Pro"/>
                          <a:cs typeface="Source Sans Pro"/>
                          <a:sym typeface="Source Sans Pro"/>
                        </a:rPr>
                        <a:t>6/11/22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57" name="Google Shape;857;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858" name="Google Shape;858;g12f1c5688cb_3_0"/>
          <p:cNvSpPr/>
          <p:nvPr/>
        </p:nvSpPr>
        <p:spPr>
          <a:xfrm>
            <a:off x="9081573" y="300319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59" name="Google Shape;859;g12f1c5688cb_3_0"/>
          <p:cNvCxnSpPr/>
          <p:nvPr/>
        </p:nvCxnSpPr>
        <p:spPr>
          <a:xfrm>
            <a:off x="7650604" y="1639467"/>
            <a:ext cx="1147200" cy="0"/>
          </a:xfrm>
          <a:prstGeom prst="straightConnector1">
            <a:avLst/>
          </a:prstGeom>
          <a:noFill/>
          <a:ln w="9525" cap="flat" cmpd="sng">
            <a:solidFill>
              <a:schemeClr val="dk1"/>
            </a:solidFill>
            <a:prstDash val="solid"/>
            <a:round/>
            <a:headEnd type="none" w="sm" len="sm"/>
            <a:tailEnd type="none" w="sm" len="sm"/>
          </a:ln>
        </p:spPr>
      </p:cxnSp>
      <p:sp>
        <p:nvSpPr>
          <p:cNvPr id="860" name="Google Shape;860;g12f1c5688cb_3_0"/>
          <p:cNvSpPr/>
          <p:nvPr/>
        </p:nvSpPr>
        <p:spPr>
          <a:xfrm>
            <a:off x="9081574" y="215957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1" name="Google Shape;861;g12f1c5688cb_3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862" name="Google Shape;862;g12f1c5688cb_3_0"/>
          <p:cNvSpPr/>
          <p:nvPr/>
        </p:nvSpPr>
        <p:spPr>
          <a:xfrm>
            <a:off x="9081573" y="358903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868" name="Google Shape;868;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cxnSp>
        <p:nvCxnSpPr>
          <p:cNvPr id="874" name="Google Shape;874;p2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75" name="Google Shape;875;p2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76" name="Google Shape;876;p2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877" name="Google Shape;877;p2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78" name="Google Shape;878;p2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879" name="Google Shape;879;p2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880" name="Google Shape;880;p2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81" name="Google Shape;881;p2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82" name="Google Shape;882;p2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fontScale="25000" lnSpcReduction="20000"/>
          </a:bodyPr>
          <a:lstStyle/>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605790" marR="0" lvl="1" indent="0" algn="l" rtl="0">
              <a:lnSpc>
                <a:spcPct val="90000"/>
              </a:lnSpc>
              <a:spcBef>
                <a:spcPts val="500"/>
              </a:spcBef>
              <a:spcAft>
                <a:spcPts val="0"/>
              </a:spcAft>
              <a:buNone/>
            </a:pP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36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83" name="Google Shape;883;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7"/>
        <p:cNvGrpSpPr/>
        <p:nvPr/>
      </p:nvGrpSpPr>
      <p:grpSpPr>
        <a:xfrm>
          <a:off x="0" y="0"/>
          <a:ext cx="0" cy="0"/>
          <a:chOff x="0" y="0"/>
          <a:chExt cx="0" cy="0"/>
        </a:xfrm>
      </p:grpSpPr>
      <p:sp>
        <p:nvSpPr>
          <p:cNvPr id="888" name="Google Shape;888;g14336535c55_0_7"/>
          <p:cNvSpPr txBox="1">
            <a:spLocks noGrp="1"/>
          </p:cNvSpPr>
          <p:nvPr>
            <p:ph type="title"/>
          </p:nvPr>
        </p:nvSpPr>
        <p:spPr>
          <a:xfrm>
            <a:off x="411480" y="457200"/>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MVP Launch and Close-Out</a:t>
            </a:r>
            <a:endParaRPr sz="2800"/>
          </a:p>
        </p:txBody>
      </p:sp>
      <p:graphicFrame>
        <p:nvGraphicFramePr>
          <p:cNvPr id="889" name="Google Shape;889;g14336535c55_0_7"/>
          <p:cNvGraphicFramePr/>
          <p:nvPr/>
        </p:nvGraphicFramePr>
        <p:xfrm>
          <a:off x="411480" y="914400"/>
          <a:ext cx="3000000" cy="3000000"/>
        </p:xfrm>
        <a:graphic>
          <a:graphicData uri="http://schemas.openxmlformats.org/drawingml/2006/table">
            <a:tbl>
              <a:tblPr>
                <a:noFill/>
                <a:tableStyleId>{A34BBB7B-F7A6-480A-9995-3345DDAA4034}</a:tableStyleId>
              </a:tblPr>
              <a:tblGrid>
                <a:gridCol w="3010650">
                  <a:extLst>
                    <a:ext uri="{9D8B030D-6E8A-4147-A177-3AD203B41FA5}">
                      <a16:colId xmlns:a16="http://schemas.microsoft.com/office/drawing/2014/main" val="20000"/>
                    </a:ext>
                  </a:extLst>
                </a:gridCol>
                <a:gridCol w="2673875">
                  <a:extLst>
                    <a:ext uri="{9D8B030D-6E8A-4147-A177-3AD203B41FA5}">
                      <a16:colId xmlns:a16="http://schemas.microsoft.com/office/drawing/2014/main" val="20001"/>
                    </a:ext>
                  </a:extLst>
                </a:gridCol>
                <a:gridCol w="2227025">
                  <a:extLst>
                    <a:ext uri="{9D8B030D-6E8A-4147-A177-3AD203B41FA5}">
                      <a16:colId xmlns:a16="http://schemas.microsoft.com/office/drawing/2014/main" val="20002"/>
                    </a:ext>
                  </a:extLst>
                </a:gridCol>
                <a:gridCol w="3243350">
                  <a:extLst>
                    <a:ext uri="{9D8B030D-6E8A-4147-A177-3AD203B41FA5}">
                      <a16:colId xmlns:a16="http://schemas.microsoft.com/office/drawing/2014/main" val="20003"/>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Task</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Notes</a:t>
                      </a:r>
                      <a:endParaRPr sz="1100" b="1"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Status (Not started, In Progress, Completed)</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Expected Completion Date/Sprint #</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535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Finalize materials for Spanish translations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8/3/2022 documents transmitted to state Department by Sitewide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In progress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by 9/7/2022</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Determine metrics and implement tracking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380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Release 1095B without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Write requirements with owners for every step of the 1095B release with opt-in; Ensure every team understands the requirements and has provided a time for delivery</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Build the remaining </a:t>
                      </a:r>
                      <a:r>
                        <a:rPr lang="en-US" sz="1050" u="none" strike="noStrike" cap="none">
                          <a:solidFill>
                            <a:schemeClr val="dk2"/>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work outlined in the 1095B doc</a:t>
                      </a:r>
                      <a:r>
                        <a:rPr lang="en-US" sz="1050" u="none" strike="noStrike" cap="none">
                          <a:solidFill>
                            <a:schemeClr val="dk2"/>
                          </a:solidFill>
                          <a:latin typeface="Source Sans Pro"/>
                          <a:ea typeface="Source Sans Pro"/>
                          <a:cs typeface="Source Sans Pro"/>
                          <a:sym typeface="Source Sans Pro"/>
                        </a:rPr>
                        <a: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Document everything for transition of ownership; Past work and designs, future requirements, roadmap and next steps for opt-in release, release/change management required for each tax year</a:t>
                      </a:r>
                      <a:endParaRPr sz="1050" u="none" strike="noStrike" cap="none">
                        <a:solidFill>
                          <a:schemeClr val="dk2"/>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90" name="Google Shape;890;g14336535c55_0_7"/>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34</a:t>
            </a:fld>
            <a:endParaRPr>
              <a:latin typeface="Source Sans Pro"/>
              <a:ea typeface="Source Sans Pro"/>
              <a:cs typeface="Source Sans Pro"/>
              <a:sym typeface="Source Sans Pro"/>
            </a:endParaRPr>
          </a:p>
        </p:txBody>
      </p:sp>
      <p:sp>
        <p:nvSpPr>
          <p:cNvPr id="891" name="Google Shape;891;g14336535c55_0_7"/>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892" name="Google Shape;892;g14336535c55_0_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6"/>
        <p:cNvGrpSpPr/>
        <p:nvPr/>
      </p:nvGrpSpPr>
      <p:grpSpPr>
        <a:xfrm>
          <a:off x="0" y="0"/>
          <a:ext cx="0" cy="0"/>
          <a:chOff x="0" y="0"/>
          <a:chExt cx="0" cy="0"/>
        </a:xfrm>
      </p:grpSpPr>
      <p:sp>
        <p:nvSpPr>
          <p:cNvPr id="897" name="Google Shape;897;g14336535c55_0_24"/>
          <p:cNvSpPr txBox="1">
            <a:spLocks noGrp="1"/>
          </p:cNvSpPr>
          <p:nvPr>
            <p:ph type="title"/>
          </p:nvPr>
        </p:nvSpPr>
        <p:spPr>
          <a:xfrm>
            <a:off x="411480" y="457200"/>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a:t>
            </a:r>
            <a:r>
              <a:rPr lang="en-US" sz="2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Hub</a:t>
            </a:r>
            <a:r>
              <a:rPr lang="en-US" sz="2800"/>
              <a:t> Moderated Studies and Close-Out</a:t>
            </a:r>
            <a:endParaRPr sz="2800"/>
          </a:p>
        </p:txBody>
      </p:sp>
      <p:graphicFrame>
        <p:nvGraphicFramePr>
          <p:cNvPr id="898" name="Google Shape;898;g14336535c55_0_24"/>
          <p:cNvGraphicFramePr/>
          <p:nvPr/>
        </p:nvGraphicFramePr>
        <p:xfrm>
          <a:off x="411480" y="914400"/>
          <a:ext cx="3000000" cy="3000000"/>
        </p:xfrm>
        <a:graphic>
          <a:graphicData uri="http://schemas.openxmlformats.org/drawingml/2006/table">
            <a:tbl>
              <a:tblPr>
                <a:noFill/>
                <a:tableStyleId>{A34BBB7B-F7A6-480A-9995-3345DDAA4034}</a:tableStyleId>
              </a:tblPr>
              <a:tblGrid>
                <a:gridCol w="3010650">
                  <a:extLst>
                    <a:ext uri="{9D8B030D-6E8A-4147-A177-3AD203B41FA5}">
                      <a16:colId xmlns:a16="http://schemas.microsoft.com/office/drawing/2014/main" val="20000"/>
                    </a:ext>
                  </a:extLst>
                </a:gridCol>
                <a:gridCol w="2673875">
                  <a:extLst>
                    <a:ext uri="{9D8B030D-6E8A-4147-A177-3AD203B41FA5}">
                      <a16:colId xmlns:a16="http://schemas.microsoft.com/office/drawing/2014/main" val="20001"/>
                    </a:ext>
                  </a:extLst>
                </a:gridCol>
                <a:gridCol w="2227025">
                  <a:extLst>
                    <a:ext uri="{9D8B030D-6E8A-4147-A177-3AD203B41FA5}">
                      <a16:colId xmlns:a16="http://schemas.microsoft.com/office/drawing/2014/main" val="20002"/>
                    </a:ext>
                  </a:extLst>
                </a:gridCol>
                <a:gridCol w="3243350">
                  <a:extLst>
                    <a:ext uri="{9D8B030D-6E8A-4147-A177-3AD203B41FA5}">
                      <a16:colId xmlns:a16="http://schemas.microsoft.com/office/drawing/2014/main" val="20003"/>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Task</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Notes</a:t>
                      </a:r>
                      <a:endParaRPr sz="1100" b="1"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Status (Not started, In Progress, Completed)</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Expected Completion Date/Sprint #</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53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Finalize based on oCTO feedback and submit the research plan and conversation guide for the moderated study of both tree tests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In progress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54865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Conduct moderated study and deliver recordings and notes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Not started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380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Synthesize moderated study with recommendations, depending on when research is conducted.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Not started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Provide full data set from tree tests for further analysis</a:t>
                      </a:r>
                      <a:endParaRPr sz="1150" u="none" strike="noStrike" cap="none">
                        <a:solidFill>
                          <a:srgbClr val="1D1C1D"/>
                        </a:solidFill>
                      </a:endParaRPr>
                    </a:p>
                    <a:p>
                      <a:pPr marL="0" marR="0" lvl="0" indent="0" algn="l" rtl="0">
                        <a:lnSpc>
                          <a:spcPct val="100000"/>
                        </a:lnSpc>
                        <a:spcBef>
                          <a:spcPts val="0"/>
                        </a:spcBef>
                        <a:spcAft>
                          <a:spcPts val="0"/>
                        </a:spcAft>
                        <a:buClr>
                          <a:srgbClr val="000000"/>
                        </a:buClr>
                        <a:buSzPts val="1050"/>
                        <a:buFont typeface="Arial"/>
                        <a:buNone/>
                      </a:pPr>
                      <a:endParaRPr sz="1050" b="1"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Completed?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Document everything for transition of ownership</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Not started?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99" name="Google Shape;899;g14336535c55_0_24"/>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35</a:t>
            </a:fld>
            <a:endParaRPr>
              <a:latin typeface="Source Sans Pro"/>
              <a:ea typeface="Source Sans Pro"/>
              <a:cs typeface="Source Sans Pro"/>
              <a:sym typeface="Source Sans Pro"/>
            </a:endParaRPr>
          </a:p>
        </p:txBody>
      </p:sp>
      <p:sp>
        <p:nvSpPr>
          <p:cNvPr id="900" name="Google Shape;900;g14336535c55_0_24"/>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901" name="Google Shape;901;g14336535c55_0_2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cxnSp>
        <p:nvCxnSpPr>
          <p:cNvPr id="907" name="Google Shape;907;p5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908" name="Google Shape;908;p5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909" name="Google Shape;909;p5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36</a:t>
            </a:fld>
            <a:endParaRPr sz="1200" b="0" i="0" u="none" strike="noStrike" cap="none">
              <a:solidFill>
                <a:srgbClr val="8A8A8A"/>
              </a:solidFill>
              <a:latin typeface="Source Sans Pro"/>
              <a:ea typeface="Source Sans Pro"/>
              <a:cs typeface="Source Sans Pro"/>
              <a:sym typeface="Source Sans Pro"/>
            </a:endParaRPr>
          </a:p>
        </p:txBody>
      </p:sp>
      <p:sp>
        <p:nvSpPr>
          <p:cNvPr id="910" name="Google Shape;910;p5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11" name="Google Shape;911;p5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912" name="Google Shape;912;p5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913" name="Google Shape;913;p58"/>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14" name="Google Shape;914;p58"/>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15" name="Google Shape;915;p5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16" name="Google Shape;916;p5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cxnSp>
        <p:nvCxnSpPr>
          <p:cNvPr id="922" name="Google Shape;922;p59"/>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923" name="Google Shape;923;p5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924" name="Google Shape;924;p5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37</a:t>
            </a:fld>
            <a:endParaRPr sz="1200" b="0" i="0" u="none" strike="noStrike" cap="none">
              <a:solidFill>
                <a:srgbClr val="8A8A8A"/>
              </a:solidFill>
              <a:latin typeface="Source Sans Pro"/>
              <a:ea typeface="Source Sans Pro"/>
              <a:cs typeface="Source Sans Pro"/>
              <a:sym typeface="Source Sans Pro"/>
            </a:endParaRPr>
          </a:p>
        </p:txBody>
      </p:sp>
      <p:sp>
        <p:nvSpPr>
          <p:cNvPr id="925" name="Google Shape;925;p5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26" name="Google Shape;926;p5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927" name="Google Shape;927;p5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928" name="Google Shape;928;p59"/>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29" name="Google Shape;929;p59"/>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30" name="Google Shape;930;p59"/>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31" name="Google Shape;931;p5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6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__ Deliverables – __ </a:t>
            </a:r>
            <a:endParaRPr sz="2800"/>
          </a:p>
        </p:txBody>
      </p:sp>
      <p:sp>
        <p:nvSpPr>
          <p:cNvPr id="937" name="Google Shape;937;p6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38</a:t>
            </a:fld>
            <a:endParaRPr>
              <a:latin typeface="Source Sans Pro"/>
              <a:ea typeface="Source Sans Pro"/>
              <a:cs typeface="Source Sans Pro"/>
              <a:sym typeface="Source Sans Pro"/>
            </a:endParaRPr>
          </a:p>
        </p:txBody>
      </p:sp>
      <p:graphicFrame>
        <p:nvGraphicFramePr>
          <p:cNvPr id="938" name="Google Shape;938;p60"/>
          <p:cNvGraphicFramePr/>
          <p:nvPr/>
        </p:nvGraphicFramePr>
        <p:xfrm>
          <a:off x="411480" y="914400"/>
          <a:ext cx="3000000" cy="3000000"/>
        </p:xfrm>
        <a:graphic>
          <a:graphicData uri="http://schemas.openxmlformats.org/drawingml/2006/table">
            <a:tbl>
              <a:tblPr>
                <a:noFill/>
                <a:tableStyleId>{A34BBB7B-F7A6-480A-9995-3345DDAA4034}</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939" name="Google Shape;939;p6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5 Deliverables</a:t>
            </a:r>
            <a:endParaRPr sz="1800" b="0" i="0" u="none" strike="noStrike" cap="none">
              <a:solidFill>
                <a:schemeClr val="dk1"/>
              </a:solidFill>
              <a:latin typeface="Calibri"/>
              <a:ea typeface="Calibri"/>
              <a:cs typeface="Calibri"/>
              <a:sym typeface="Calibri"/>
            </a:endParaRPr>
          </a:p>
        </p:txBody>
      </p:sp>
      <p:sp>
        <p:nvSpPr>
          <p:cNvPr id="940" name="Google Shape;940;p6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4"/>
        <p:cNvGrpSpPr/>
        <p:nvPr/>
      </p:nvGrpSpPr>
      <p:grpSpPr>
        <a:xfrm>
          <a:off x="0" y="0"/>
          <a:ext cx="0" cy="0"/>
          <a:chOff x="0" y="0"/>
          <a:chExt cx="0" cy="0"/>
        </a:xfrm>
      </p:grpSpPr>
      <p:sp>
        <p:nvSpPr>
          <p:cNvPr id="945" name="Google Shape;945;p65"/>
          <p:cNvSpPr txBox="1">
            <a:spLocks noGrp="1"/>
          </p:cNvSpPr>
          <p:nvPr>
            <p:ph type="title"/>
          </p:nvPr>
        </p:nvSpPr>
        <p:spPr>
          <a:xfrm>
            <a:off x="411480" y="152400"/>
            <a:ext cx="11889300" cy="61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Remaining actions, with external dependencies</a:t>
            </a:r>
            <a:endParaRPr sz="2800"/>
          </a:p>
        </p:txBody>
      </p:sp>
      <p:sp>
        <p:nvSpPr>
          <p:cNvPr id="946" name="Google Shape;946;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graphicFrame>
        <p:nvGraphicFramePr>
          <p:cNvPr id="947" name="Google Shape;947;p65"/>
          <p:cNvGraphicFramePr/>
          <p:nvPr/>
        </p:nvGraphicFramePr>
        <p:xfrm>
          <a:off x="411480" y="533400"/>
          <a:ext cx="3000000" cy="3000000"/>
        </p:xfrm>
        <a:graphic>
          <a:graphicData uri="http://schemas.openxmlformats.org/drawingml/2006/table">
            <a:tbl>
              <a:tblPr>
                <a:noFill/>
                <a:tableStyleId>{A34BBB7B-F7A6-480A-9995-3345DDAA4034}</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ITEM</a:t>
                      </a:r>
                      <a:endParaRPr sz="1000" u="none" strike="noStrike" cap="none"/>
                    </a:p>
                  </a:txBody>
                  <a:tcPr marL="0" marR="91450"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WORK STREAM</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ACTION NEEDED</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TARGET </a:t>
                      </a:r>
                      <a:endParaRPr sz="1300" u="none" strike="noStrike" cap="none"/>
                    </a:p>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COMPLETE DATE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PREREQUISITE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4400">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SemiBold"/>
                          <a:ea typeface="Source Sans Pro SemiBold"/>
                          <a:cs typeface="Source Sans Pro SemiBold"/>
                          <a:sym typeface="Source Sans Pro SemiBold"/>
                        </a:rPr>
                        <a:t>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8125"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tech to create a vets-website release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Hybrid MVP build for accessibility</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UAT</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Collaboration Cycle guidelines for UAT</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MVP dark launch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1095-B Opt-in</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HEC and Profiles team to ensure 1095-B  opt-in is done</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Notifications team to ensure related SMS &amp; e-mail notification flow is optimal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Internal testing of text version of 1095-B</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9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Ongoing collaboration meetings to align responsibilities and timeline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1"/>
                          </a:solidFill>
                          <a:latin typeface="Source Sans Pro SemiBold"/>
                          <a:ea typeface="Source Sans Pro SemiBold"/>
                          <a:cs typeface="Source Sans Pro SemiBold"/>
                          <a:sym typeface="Source Sans Pro SemiBold"/>
                        </a:rPr>
                        <a:t>Notification Triggers</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Design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Notification letters approved by legal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Build triggers for opt-in, opt-out, annual update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 / 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Legal review</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Legal Review</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to complete legal review for Opt-In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 / Nov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POC name from Tarsha.  Legal package submitted by team and VA profile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571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Post MVP Launch </a:t>
                      </a:r>
                      <a:endParaRPr sz="1300" u="none" strike="noStrike" cap="none">
                        <a:solidFill>
                          <a:schemeClr val="dk1"/>
                        </a:solidFill>
                      </a:endParaRPr>
                    </a:p>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Check- In</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Complete Collaboration Cycle milestone to KPIs post launch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TBD (One month after launch and announcement)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Links from VA.gov pages to 1095-B (</a:t>
                      </a:r>
                      <a:r>
                        <a:rPr lang="en-US" sz="950" u="none" strike="noStrike" cap="none">
                          <a:solidFill>
                            <a:schemeClr val="dk2"/>
                          </a:solidFill>
                          <a:latin typeface="Source Sans Pro SemiBold"/>
                          <a:ea typeface="Source Sans Pro SemiBold"/>
                          <a:cs typeface="Source Sans Pro SemiBold"/>
                          <a:sym typeface="Source Sans Pro SemiBold"/>
                        </a:rPr>
                        <a:t>w</a:t>
                      </a:r>
                      <a:r>
                        <a:rPr lang="en-US" sz="950" b="0" u="none" strike="noStrike" cap="none">
                          <a:solidFill>
                            <a:schemeClr val="dk2"/>
                          </a:solidFill>
                          <a:latin typeface="Source Sans Pro SemiBold"/>
                          <a:ea typeface="Source Sans Pro SemiBold"/>
                          <a:cs typeface="Source Sans Pro SemiBold"/>
                          <a:sym typeface="Source Sans Pro SemiBold"/>
                        </a:rPr>
                        <a:t>ayfinding)</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 Sep</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 plan with Tarsha,  Tracey</a:t>
                      </a:r>
                      <a:endParaRPr sz="9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1095-B update strategy</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Sept</a:t>
                      </a:r>
                      <a:endParaRPr sz="950" b="0" i="0" u="none" strike="noStrike" cap="none">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Arial"/>
                        <a:buNone/>
                      </a:pP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complete and launched in production</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9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948" name="Google Shape;948;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949" name="Google Shape;949;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950" name="Google Shape;950;p65"/>
          <p:cNvSpPr txBox="1"/>
          <p:nvPr/>
        </p:nvSpPr>
        <p:spPr>
          <a:xfrm>
            <a:off x="9390866" y="222318"/>
            <a:ext cx="2033337" cy="30777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Munish Slide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sp>
        <p:nvSpPr>
          <p:cNvPr id="256" name="Google Shape;256;p4"/>
          <p:cNvSpPr txBox="1"/>
          <p:nvPr/>
        </p:nvSpPr>
        <p:spPr>
          <a:xfrm>
            <a:off x="7256193" y="5211973"/>
            <a:ext cx="4148327"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200" b="0" i="0" u="none" strike="noStrike" cap="none">
              <a:solidFill>
                <a:srgbClr val="000000"/>
              </a:solidFill>
              <a:latin typeface="Arial"/>
              <a:ea typeface="Arial"/>
              <a:cs typeface="Arial"/>
              <a:sym typeface="Arial"/>
            </a:endParaRPr>
          </a:p>
        </p:txBody>
      </p:sp>
      <p:sp>
        <p:nvSpPr>
          <p:cNvPr id="257" name="Google Shape;257;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8" name="Google Shape;258;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9" name="Google Shape;259;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60" name="Google Shape;260;p4"/>
          <p:cNvCxnSpPr/>
          <p:nvPr/>
        </p:nvCxnSpPr>
        <p:spPr>
          <a:xfrm>
            <a:off x="4128105" y="1920240"/>
            <a:ext cx="7087200" cy="0"/>
          </a:xfrm>
          <a:prstGeom prst="straightConnector1">
            <a:avLst/>
          </a:prstGeom>
          <a:noFill/>
          <a:ln w="9525" cap="flat" cmpd="sng">
            <a:solidFill>
              <a:srgbClr val="232B34"/>
            </a:solidFill>
            <a:prstDash val="solid"/>
            <a:round/>
            <a:headEnd type="none" w="sm" len="sm"/>
            <a:tailEnd type="none" w="sm" len="sm"/>
          </a:ln>
        </p:spPr>
      </p:cxnSp>
      <p:sp>
        <p:nvSpPr>
          <p:cNvPr id="261" name="Google Shape;261;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3" name="Google Shape;273;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523994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7" name="Google Shape;277;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9" name="Google Shape;279;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0" name="Google Shape;280;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2" name="Google Shape;282;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4" name="Google Shape;284;p4"/>
          <p:cNvSpPr txBox="1"/>
          <p:nvPr/>
        </p:nvSpPr>
        <p:spPr>
          <a:xfrm>
            <a:off x="564236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04478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447198"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6849615"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8" name="Google Shape;288;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9" name="Google Shape;289;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90" name="Google Shape;290;p4"/>
          <p:cNvSpPr txBox="1"/>
          <p:nvPr/>
        </p:nvSpPr>
        <p:spPr>
          <a:xfrm>
            <a:off x="7252032"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7654449"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056866"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459283"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8861700"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26411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966653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06895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7529025" y="2735171"/>
            <a:ext cx="885433"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2"/>
                </a:solidFill>
                <a:latin typeface="Source Sans Pro"/>
                <a:ea typeface="Source Sans Pro"/>
                <a:cs typeface="Source Sans Pro"/>
                <a:sym typeface="Source Sans Pro"/>
              </a:rPr>
              <a:t>May</a:t>
            </a:r>
            <a:endParaRPr sz="1200" b="0" i="0" u="none" strike="noStrike" cap="none">
              <a:solidFill>
                <a:schemeClr val="lt2"/>
              </a:solidFill>
              <a:latin typeface="Source Sans Pro"/>
              <a:ea typeface="Source Sans Pro"/>
              <a:cs typeface="Source Sans Pro"/>
              <a:sym typeface="Source Sans Pro"/>
            </a:endParaRPr>
          </a:p>
        </p:txBody>
      </p:sp>
      <p:sp>
        <p:nvSpPr>
          <p:cNvPr id="301" name="Google Shape;301;p4"/>
          <p:cNvSpPr txBox="1"/>
          <p:nvPr/>
        </p:nvSpPr>
        <p:spPr>
          <a:xfrm>
            <a:off x="8467130" y="2735171"/>
            <a:ext cx="774989" cy="23384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Jun</a:t>
            </a:r>
            <a:endParaRPr sz="1200" b="0" i="0" u="none" strike="noStrike" cap="none">
              <a:solidFill>
                <a:schemeClr val="lt1"/>
              </a:solidFill>
              <a:latin typeface="Source Sans Pro"/>
              <a:ea typeface="Source Sans Pro"/>
              <a:cs typeface="Source Sans Pro"/>
              <a:sym typeface="Source Sans Pro"/>
            </a:endParaRPr>
          </a:p>
        </p:txBody>
      </p:sp>
      <p:sp>
        <p:nvSpPr>
          <p:cNvPr id="302" name="Google Shape;302;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4653800" y="3898925"/>
            <a:ext cx="6084000" cy="457200"/>
          </a:xfrm>
          <a:prstGeom prst="rect">
            <a:avLst/>
          </a:prstGeom>
          <a:solidFill>
            <a:srgbClr val="B9CCE2"/>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5" name="Google Shape;305;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6" name="Google Shape;306;p4"/>
          <p:cNvSpPr txBox="1"/>
          <p:nvPr/>
        </p:nvSpPr>
        <p:spPr>
          <a:xfrm>
            <a:off x="4047146" y="1537014"/>
            <a:ext cx="2743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7" name="Google Shape;307;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8" name="Google Shape;308;p4"/>
          <p:cNvGrpSpPr/>
          <p:nvPr/>
        </p:nvGrpSpPr>
        <p:grpSpPr>
          <a:xfrm>
            <a:off x="9761943" y="1215180"/>
            <a:ext cx="1351008" cy="4414916"/>
            <a:chOff x="5410455" y="1306001"/>
            <a:chExt cx="1351008" cy="4462215"/>
          </a:xfrm>
        </p:grpSpPr>
        <p:cxnSp>
          <p:nvCxnSpPr>
            <p:cNvPr id="309" name="Google Shape;309;p4"/>
            <p:cNvCxnSpPr/>
            <p:nvPr/>
          </p:nvCxnSpPr>
          <p:spPr>
            <a:xfrm>
              <a:off x="6077126" y="1493866"/>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0" name="Google Shape;310;p4"/>
            <p:cNvGrpSpPr/>
            <p:nvPr/>
          </p:nvGrpSpPr>
          <p:grpSpPr>
            <a:xfrm>
              <a:off x="5410455" y="1306001"/>
              <a:ext cx="1351008" cy="466068"/>
              <a:chOff x="5531105" y="1337751"/>
              <a:chExt cx="1351008" cy="466068"/>
            </a:xfrm>
          </p:grpSpPr>
          <p:sp>
            <p:nvSpPr>
              <p:cNvPr id="311" name="Google Shape;311;p4"/>
              <p:cNvSpPr/>
              <p:nvPr/>
            </p:nvSpPr>
            <p:spPr>
              <a:xfrm>
                <a:off x="5531105" y="1337751"/>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2" name="Google Shape;312;p4"/>
              <p:cNvSpPr/>
              <p:nvPr/>
            </p:nvSpPr>
            <p:spPr>
              <a:xfrm rot="10800000">
                <a:off x="6139778" y="1679858"/>
                <a:ext cx="134769" cy="123961"/>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3" name="Google Shape;313;p4"/>
          <p:cNvSpPr txBox="1"/>
          <p:nvPr/>
        </p:nvSpPr>
        <p:spPr>
          <a:xfrm>
            <a:off x="10737850" y="3898925"/>
            <a:ext cx="666600" cy="457200"/>
          </a:xfrm>
          <a:prstGeom prst="rect">
            <a:avLst/>
          </a:prstGeom>
          <a:solidFill>
            <a:srgbClr val="A1AEBF">
              <a:alpha val="25490"/>
            </a:srgbClr>
          </a:solidFill>
          <a:ln w="9525" cap="flat" cmpd="sng">
            <a:solidFill>
              <a:srgbClr val="D3E9FF"/>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US" sz="1100" b="1" i="0" u="none" strike="noStrike" cap="none">
                <a:solidFill>
                  <a:srgbClr val="8F8F8F"/>
                </a:solidFill>
                <a:latin typeface="Source Sans Pro"/>
                <a:ea typeface="Source Sans Pro"/>
                <a:cs typeface="Source Sans Pro"/>
                <a:sym typeface="Source Sans Pro"/>
              </a:rPr>
              <a:t>Opt-in</a:t>
            </a:r>
            <a:endParaRPr sz="1100" b="1" i="0" u="none" strike="noStrike" cap="none">
              <a:solidFill>
                <a:srgbClr val="8F8F8F"/>
              </a:solidFill>
              <a:latin typeface="Source Sans Pro"/>
              <a:ea typeface="Source Sans Pro"/>
              <a:cs typeface="Source Sans Pro"/>
              <a:sym typeface="Source Sans Pro"/>
            </a:endParaRPr>
          </a:p>
        </p:txBody>
      </p:sp>
      <p:sp>
        <p:nvSpPr>
          <p:cNvPr id="314" name="Google Shape;314;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5" name="Google Shape;315;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cxnSp>
        <p:nvCxnSpPr>
          <p:cNvPr id="316" name="Google Shape;316;p4"/>
          <p:cNvCxnSpPr/>
          <p:nvPr/>
        </p:nvCxnSpPr>
        <p:spPr>
          <a:xfrm rot="10800000" flipH="1">
            <a:off x="811007" y="1920240"/>
            <a:ext cx="3176864" cy="1"/>
          </a:xfrm>
          <a:prstGeom prst="straightConnector1">
            <a:avLst/>
          </a:prstGeom>
          <a:noFill/>
          <a:ln w="9525" cap="flat" cmpd="sng">
            <a:solidFill>
              <a:srgbClr val="232B34"/>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312812" y="373491"/>
            <a:ext cx="65193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2" name="Google Shape;322;p9"/>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3" name="Google Shape;323;p9"/>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35745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dk2"/>
                </a:solidFill>
                <a:latin typeface="PT Serif"/>
                <a:ea typeface="PT Serif"/>
                <a:cs typeface="PT Serif"/>
                <a:sym typeface="PT Serif"/>
              </a:rPr>
              <a:t>For sprint 8 we focused on finalizing</a:t>
            </a:r>
            <a:r>
              <a:rPr lang="en-US">
                <a:solidFill>
                  <a:schemeClr val="dk2"/>
                </a:solidFill>
                <a:latin typeface="PT Serif"/>
                <a:ea typeface="PT Serif"/>
                <a:cs typeface="PT Serif"/>
                <a:sym typeface="PT Serif"/>
              </a:rPr>
              <a:t> research plan for</a:t>
            </a:r>
            <a:r>
              <a:rPr lang="en-US" sz="1400" b="0" i="0" u="none" strike="noStrike" cap="none">
                <a:solidFill>
                  <a:schemeClr val="dk2"/>
                </a:solidFill>
                <a:latin typeface="PT Serif"/>
                <a:ea typeface="PT Serif"/>
                <a:cs typeface="PT Serif"/>
                <a:sym typeface="PT Serif"/>
              </a:rPr>
              <a:t> moderated tree test for Health Hub, initiating final collaboration cycle tollgates for 1095-B, scheduling for staging review, and drafting post MVP plans.</a:t>
            </a:r>
            <a:endParaRPr sz="1400" b="0" i="0" u="none" strike="noStrike" cap="none">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3000000" cy="3000000"/>
        </p:xfrm>
        <a:graphic>
          <a:graphicData uri="http://schemas.openxmlformats.org/drawingml/2006/table">
            <a:tbl>
              <a:tblPr firstRow="1" bandRow="1">
                <a:noFill/>
                <a:tableStyleId>{6563A7BF-B47D-4B1B-82FB-B86250244D1B}</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6" name="Google Shape;326;p9"/>
          <p:cNvCxnSpPr/>
          <p:nvPr/>
        </p:nvCxnSpPr>
        <p:spPr>
          <a:xfrm>
            <a:off x="3057546" y="936703"/>
            <a:ext cx="8697600" cy="13500"/>
          </a:xfrm>
          <a:prstGeom prst="straightConnector1">
            <a:avLst/>
          </a:prstGeom>
          <a:noFill/>
          <a:ln w="9525" cap="flat" cmpd="sng">
            <a:solidFill>
              <a:srgbClr val="747C74"/>
            </a:solidFill>
            <a:prstDash val="dot"/>
            <a:round/>
            <a:headEnd type="none" w="sm" len="sm"/>
            <a:tailEnd type="none" w="sm" len="sm"/>
          </a:ln>
        </p:spPr>
      </p:cxnSp>
      <p:cxnSp>
        <p:nvCxnSpPr>
          <p:cNvPr id="327" name="Google Shape;327;p9"/>
          <p:cNvCxnSpPr/>
          <p:nvPr/>
        </p:nvCxnSpPr>
        <p:spPr>
          <a:xfrm>
            <a:off x="3057546" y="4808635"/>
            <a:ext cx="8697600" cy="0"/>
          </a:xfrm>
          <a:prstGeom prst="straightConnector1">
            <a:avLst/>
          </a:prstGeom>
          <a:noFill/>
          <a:ln w="9525" cap="flat" cmpd="sng">
            <a:solidFill>
              <a:srgbClr val="747C74"/>
            </a:solidFill>
            <a:prstDash val="dot"/>
            <a:round/>
            <a:headEnd type="none" w="sm" len="sm"/>
            <a:tailEnd type="none" w="sm" len="sm"/>
          </a:ln>
        </p:spPr>
      </p:cxnSp>
      <p:sp>
        <p:nvSpPr>
          <p:cNvPr id="328" name="Google Shape;328;p9"/>
          <p:cNvSpPr txBox="1"/>
          <p:nvPr/>
        </p:nvSpPr>
        <p:spPr>
          <a:xfrm>
            <a:off x="3566787" y="1180302"/>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3566787" y="1972666"/>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30" name="Google Shape;330;p9"/>
          <p:cNvSpPr txBox="1"/>
          <p:nvPr/>
        </p:nvSpPr>
        <p:spPr>
          <a:xfrm>
            <a:off x="4095567" y="1487224"/>
            <a:ext cx="6213900" cy="323165"/>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Research plan #2</a:t>
            </a:r>
            <a:endParaRPr sz="1400" b="0" i="0" u="none" strike="noStrike" cap="none">
              <a:solidFill>
                <a:srgbClr val="000000"/>
              </a:solidFill>
              <a:latin typeface="Arial"/>
              <a:ea typeface="Arial"/>
              <a:cs typeface="Arial"/>
              <a:sym typeface="Arial"/>
            </a:endParaRPr>
          </a:p>
        </p:txBody>
      </p:sp>
      <p:sp>
        <p:nvSpPr>
          <p:cNvPr id="331" name="Google Shape;331;p9"/>
          <p:cNvSpPr txBox="1"/>
          <p:nvPr/>
        </p:nvSpPr>
        <p:spPr>
          <a:xfrm>
            <a:off x="4095567" y="2230431"/>
            <a:ext cx="6213900" cy="12159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 – Privacy &amp; Security Review</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 – Analytics Implementation &amp; QA</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 – Pre-staging accessibility checks</a:t>
            </a:r>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Pathway to MVP launch</a:t>
            </a:r>
            <a:endParaRPr sz="1400" b="0" i="0" u="none" strike="noStrike" cap="none">
              <a:solidFill>
                <a:srgbClr val="000000"/>
              </a:solidFill>
              <a:latin typeface="Arial"/>
              <a:ea typeface="Arial"/>
              <a:cs typeface="Arial"/>
              <a:sym typeface="Arial"/>
            </a:endParaRPr>
          </a:p>
        </p:txBody>
      </p:sp>
      <p:sp>
        <p:nvSpPr>
          <p:cNvPr id="332" name="Google Shape;332;p9"/>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333" name="Google Shape;333;p9"/>
          <p:cNvSpPr txBox="1"/>
          <p:nvPr/>
        </p:nvSpPr>
        <p:spPr>
          <a:xfrm>
            <a:off x="3591962" y="3647271"/>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POST-MVP OPT-IN AND TURNOVER PLAN</a:t>
            </a:r>
            <a:endParaRPr sz="1400" b="0" i="0" u="none" strike="noStrike" cap="none">
              <a:solidFill>
                <a:srgbClr val="000000"/>
              </a:solidFill>
              <a:latin typeface="Arial"/>
              <a:ea typeface="Arial"/>
              <a:cs typeface="Arial"/>
              <a:sym typeface="Arial"/>
            </a:endParaRPr>
          </a:p>
        </p:txBody>
      </p:sp>
      <p:sp>
        <p:nvSpPr>
          <p:cNvPr id="334" name="Google Shape;334;p9"/>
          <p:cNvSpPr txBox="1"/>
          <p:nvPr/>
        </p:nvSpPr>
        <p:spPr>
          <a:xfrm>
            <a:off x="4120742" y="3954194"/>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Closeout plan</a:t>
            </a:r>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Transition of ownership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
          <p:cNvSpPr txBox="1">
            <a:spLocks noGrp="1"/>
          </p:cNvSpPr>
          <p:nvPr>
            <p:ph type="ctrTitle"/>
          </p:nvPr>
        </p:nvSpPr>
        <p:spPr>
          <a:xfrm>
            <a:off x="24888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40" name="Google Shape;340;p5"/>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8 DEMO</a:t>
            </a:r>
            <a:endParaRPr/>
          </a:p>
        </p:txBody>
      </p:sp>
      <p:sp>
        <p:nvSpPr>
          <p:cNvPr id="341" name="Google Shape;341;p5"/>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2" name="Google Shape;342;p5"/>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0"/>
          <p:cNvSpPr/>
          <p:nvPr/>
        </p:nvSpPr>
        <p:spPr>
          <a:xfrm>
            <a:off x="8656736" y="2025400"/>
            <a:ext cx="100590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8" name="Google Shape;348;p10"/>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Hub Workplan v8</a:t>
            </a:r>
            <a:endParaRPr sz="2800">
              <a:highlight>
                <a:srgbClr val="FFFF00"/>
              </a:highlight>
            </a:endParaRPr>
          </a:p>
        </p:txBody>
      </p:sp>
      <p:sp>
        <p:nvSpPr>
          <p:cNvPr id="349" name="Google Shape;349;p10"/>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50" name="Google Shape;350;p10"/>
          <p:cNvSpPr txBox="1"/>
          <p:nvPr/>
        </p:nvSpPr>
        <p:spPr>
          <a:xfrm>
            <a:off x="186050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51" name="Google Shape;351;p10"/>
          <p:cNvSpPr/>
          <p:nvPr/>
        </p:nvSpPr>
        <p:spPr>
          <a:xfrm>
            <a:off x="1648069" y="2062361"/>
            <a:ext cx="82200" cy="82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52" name="Google Shape;352;p10"/>
          <p:cNvCxnSpPr/>
          <p:nvPr/>
        </p:nvCxnSpPr>
        <p:spPr>
          <a:xfrm flipH="1">
            <a:off x="2624836" y="2020663"/>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53" name="Google Shape;353;p10"/>
          <p:cNvCxnSpPr/>
          <p:nvPr/>
        </p:nvCxnSpPr>
        <p:spPr>
          <a:xfrm>
            <a:off x="1611183" y="2018680"/>
            <a:ext cx="0" cy="3525600"/>
          </a:xfrm>
          <a:prstGeom prst="straightConnector1">
            <a:avLst/>
          </a:prstGeom>
          <a:noFill/>
          <a:ln w="9525" cap="flat" cmpd="sng">
            <a:solidFill>
              <a:srgbClr val="7F7F7F"/>
            </a:solidFill>
            <a:prstDash val="solid"/>
            <a:round/>
            <a:headEnd type="none" w="sm" len="sm"/>
            <a:tailEnd type="none" w="sm" len="sm"/>
          </a:ln>
        </p:spPr>
      </p:cxnSp>
      <p:cxnSp>
        <p:nvCxnSpPr>
          <p:cNvPr id="354" name="Google Shape;354;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5" name="Google Shape;355;p10"/>
          <p:cNvCxnSpPr/>
          <p:nvPr/>
        </p:nvCxnSpPr>
        <p:spPr>
          <a:xfrm>
            <a:off x="2103692" y="2023144"/>
            <a:ext cx="0" cy="3507600"/>
          </a:xfrm>
          <a:prstGeom prst="straightConnector1">
            <a:avLst/>
          </a:prstGeom>
          <a:noFill/>
          <a:ln w="9525" cap="flat" cmpd="sng">
            <a:solidFill>
              <a:srgbClr val="C7C7C7"/>
            </a:solidFill>
            <a:prstDash val="dot"/>
            <a:round/>
            <a:headEnd type="none" w="sm" len="sm"/>
            <a:tailEnd type="none" w="sm" len="sm"/>
          </a:ln>
        </p:spPr>
      </p:cxnSp>
      <p:cxnSp>
        <p:nvCxnSpPr>
          <p:cNvPr id="356" name="Google Shape;356;p10"/>
          <p:cNvCxnSpPr/>
          <p:nvPr/>
        </p:nvCxnSpPr>
        <p:spPr>
          <a:xfrm>
            <a:off x="6665953" y="2017414"/>
            <a:ext cx="21300" cy="3513600"/>
          </a:xfrm>
          <a:prstGeom prst="straightConnector1">
            <a:avLst/>
          </a:prstGeom>
          <a:noFill/>
          <a:ln w="9525" cap="flat" cmpd="sng">
            <a:solidFill>
              <a:srgbClr val="7F7F7F"/>
            </a:solidFill>
            <a:prstDash val="solid"/>
            <a:round/>
            <a:headEnd type="none" w="sm" len="sm"/>
            <a:tailEnd type="none" w="sm" len="sm"/>
          </a:ln>
        </p:spPr>
      </p:cxnSp>
      <p:cxnSp>
        <p:nvCxnSpPr>
          <p:cNvPr id="357" name="Google Shape;357;p10"/>
          <p:cNvCxnSpPr/>
          <p:nvPr/>
        </p:nvCxnSpPr>
        <p:spPr>
          <a:xfrm rot="10800000" flipH="1">
            <a:off x="417968" y="3259379"/>
            <a:ext cx="11130600" cy="24300"/>
          </a:xfrm>
          <a:prstGeom prst="straightConnector1">
            <a:avLst/>
          </a:prstGeom>
          <a:noFill/>
          <a:ln w="9525" cap="flat" cmpd="sng">
            <a:solidFill>
              <a:srgbClr val="747C74"/>
            </a:solidFill>
            <a:prstDash val="solid"/>
            <a:round/>
            <a:headEnd type="none" w="sm" len="sm"/>
            <a:tailEnd type="none" w="sm" len="sm"/>
          </a:ln>
        </p:spPr>
      </p:cxnSp>
      <p:cxnSp>
        <p:nvCxnSpPr>
          <p:cNvPr id="358" name="Google Shape;358;p10"/>
          <p:cNvCxnSpPr/>
          <p:nvPr/>
        </p:nvCxnSpPr>
        <p:spPr>
          <a:xfrm rot="10800000" flipH="1">
            <a:off x="523581" y="4726621"/>
            <a:ext cx="11127600" cy="12300"/>
          </a:xfrm>
          <a:prstGeom prst="straightConnector1">
            <a:avLst/>
          </a:prstGeom>
          <a:noFill/>
          <a:ln w="9525" cap="flat" cmpd="sng">
            <a:solidFill>
              <a:srgbClr val="747C74"/>
            </a:solidFill>
            <a:prstDash val="solid"/>
            <a:round/>
            <a:headEnd type="none" w="sm" len="sm"/>
            <a:tailEnd type="none" w="sm" len="sm"/>
          </a:ln>
        </p:spPr>
      </p:cxnSp>
      <p:cxnSp>
        <p:nvCxnSpPr>
          <p:cNvPr id="359" name="Google Shape;359;p10"/>
          <p:cNvCxnSpPr/>
          <p:nvPr/>
        </p:nvCxnSpPr>
        <p:spPr>
          <a:xfrm rot="10800000" flipH="1">
            <a:off x="1611183" y="2018195"/>
            <a:ext cx="10058400" cy="6300"/>
          </a:xfrm>
          <a:prstGeom prst="straightConnector1">
            <a:avLst/>
          </a:prstGeom>
          <a:noFill/>
          <a:ln w="12700" cap="flat" cmpd="sng">
            <a:solidFill>
              <a:schemeClr val="dk1"/>
            </a:solidFill>
            <a:prstDash val="solid"/>
            <a:round/>
            <a:headEnd type="none" w="sm" len="sm"/>
            <a:tailEnd type="none" w="sm" len="sm"/>
          </a:ln>
        </p:spPr>
      </p:cxnSp>
      <p:cxnSp>
        <p:nvCxnSpPr>
          <p:cNvPr id="360" name="Google Shape;360;p10"/>
          <p:cNvCxnSpPr/>
          <p:nvPr/>
        </p:nvCxnSpPr>
        <p:spPr>
          <a:xfrm>
            <a:off x="526863" y="5532630"/>
            <a:ext cx="11111100" cy="5700"/>
          </a:xfrm>
          <a:prstGeom prst="straightConnector1">
            <a:avLst/>
          </a:prstGeom>
          <a:noFill/>
          <a:ln w="9525" cap="flat" cmpd="sng">
            <a:solidFill>
              <a:srgbClr val="747C74"/>
            </a:solidFill>
            <a:prstDash val="solid"/>
            <a:round/>
            <a:headEnd type="none" w="sm" len="sm"/>
            <a:tailEnd type="none" w="sm" len="sm"/>
          </a:ln>
        </p:spPr>
      </p:cxnSp>
      <p:sp>
        <p:nvSpPr>
          <p:cNvPr id="361" name="Google Shape;361;p10"/>
          <p:cNvSpPr txBox="1"/>
          <p:nvPr/>
        </p:nvSpPr>
        <p:spPr>
          <a:xfrm>
            <a:off x="3142927" y="5210343"/>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62" name="Google Shape;362;p10"/>
          <p:cNvSpPr txBox="1"/>
          <p:nvPr/>
        </p:nvSpPr>
        <p:spPr>
          <a:xfrm>
            <a:off x="3142927" y="5210343"/>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363" name="Google Shape;363;p10"/>
          <p:cNvCxnSpPr/>
          <p:nvPr/>
        </p:nvCxnSpPr>
        <p:spPr>
          <a:xfrm>
            <a:off x="6159426" y="2009672"/>
            <a:ext cx="0" cy="3528900"/>
          </a:xfrm>
          <a:prstGeom prst="straightConnector1">
            <a:avLst/>
          </a:prstGeom>
          <a:noFill/>
          <a:ln w="9525" cap="flat" cmpd="sng">
            <a:solidFill>
              <a:srgbClr val="C7C7C7"/>
            </a:solidFill>
            <a:prstDash val="dot"/>
            <a:round/>
            <a:headEnd type="none" w="sm" len="sm"/>
            <a:tailEnd type="none" w="sm" len="sm"/>
          </a:ln>
        </p:spPr>
      </p:cxnSp>
      <p:cxnSp>
        <p:nvCxnSpPr>
          <p:cNvPr id="364" name="Google Shape;364;p10"/>
          <p:cNvCxnSpPr/>
          <p:nvPr/>
        </p:nvCxnSpPr>
        <p:spPr>
          <a:xfrm>
            <a:off x="5132527" y="2040979"/>
            <a:ext cx="0" cy="3466200"/>
          </a:xfrm>
          <a:prstGeom prst="straightConnector1">
            <a:avLst/>
          </a:prstGeom>
          <a:noFill/>
          <a:ln w="9525" cap="flat" cmpd="sng">
            <a:solidFill>
              <a:srgbClr val="C7C7C7"/>
            </a:solidFill>
            <a:prstDash val="dot"/>
            <a:round/>
            <a:headEnd type="none" w="sm" len="sm"/>
            <a:tailEnd type="none" w="sm" len="sm"/>
          </a:ln>
        </p:spPr>
      </p:cxnSp>
      <p:grpSp>
        <p:nvGrpSpPr>
          <p:cNvPr id="365" name="Google Shape;365;p10"/>
          <p:cNvGrpSpPr/>
          <p:nvPr/>
        </p:nvGrpSpPr>
        <p:grpSpPr>
          <a:xfrm>
            <a:off x="10039754" y="670860"/>
            <a:ext cx="1100851" cy="308702"/>
            <a:chOff x="9441501" y="969519"/>
            <a:chExt cx="1100851" cy="308702"/>
          </a:xfrm>
        </p:grpSpPr>
        <p:sp>
          <p:nvSpPr>
            <p:cNvPr id="366" name="Google Shape;366;p10"/>
            <p:cNvSpPr/>
            <p:nvPr/>
          </p:nvSpPr>
          <p:spPr>
            <a:xfrm>
              <a:off x="9441501" y="969519"/>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7" name="Google Shape;367;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sp>
        <p:nvSpPr>
          <p:cNvPr id="368" name="Google Shape;368;p10"/>
          <p:cNvSpPr txBox="1"/>
          <p:nvPr/>
        </p:nvSpPr>
        <p:spPr>
          <a:xfrm>
            <a:off x="9835687" y="6408650"/>
            <a:ext cx="18051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369" name="Google Shape;369;p10"/>
          <p:cNvGrpSpPr/>
          <p:nvPr/>
        </p:nvGrpSpPr>
        <p:grpSpPr>
          <a:xfrm>
            <a:off x="9020073" y="1391650"/>
            <a:ext cx="1295260" cy="4028489"/>
            <a:chOff x="7027823" y="1378798"/>
            <a:chExt cx="1365300" cy="5008067"/>
          </a:xfrm>
        </p:grpSpPr>
        <p:cxnSp>
          <p:nvCxnSpPr>
            <p:cNvPr id="370" name="Google Shape;370;p10"/>
            <p:cNvCxnSpPr/>
            <p:nvPr/>
          </p:nvCxnSpPr>
          <p:spPr>
            <a:xfrm flipH="1">
              <a:off x="7731422" y="1782465"/>
              <a:ext cx="4800" cy="4604400"/>
            </a:xfrm>
            <a:prstGeom prst="straightConnector1">
              <a:avLst/>
            </a:prstGeom>
            <a:noFill/>
            <a:ln w="12700" cap="flat" cmpd="sng">
              <a:solidFill>
                <a:srgbClr val="A1AEBF"/>
              </a:solidFill>
              <a:prstDash val="solid"/>
              <a:round/>
              <a:headEnd type="none" w="sm" len="sm"/>
              <a:tailEnd type="none" w="sm" len="sm"/>
            </a:ln>
          </p:spPr>
        </p:cxnSp>
        <p:grpSp>
          <p:nvGrpSpPr>
            <p:cNvPr id="371" name="Google Shape;371;p10"/>
            <p:cNvGrpSpPr/>
            <p:nvPr/>
          </p:nvGrpSpPr>
          <p:grpSpPr>
            <a:xfrm>
              <a:off x="7027823" y="1378798"/>
              <a:ext cx="1365300" cy="417786"/>
              <a:chOff x="7148473" y="1410548"/>
              <a:chExt cx="1365300" cy="417786"/>
            </a:xfrm>
          </p:grpSpPr>
          <p:sp>
            <p:nvSpPr>
              <p:cNvPr id="372" name="Google Shape;372;p10"/>
              <p:cNvSpPr/>
              <p:nvPr/>
            </p:nvSpPr>
            <p:spPr>
              <a:xfrm>
                <a:off x="7148473" y="1410548"/>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3" name="Google Shape;373;p10"/>
              <p:cNvSpPr/>
              <p:nvPr/>
            </p:nvSpPr>
            <p:spPr>
              <a:xfrm rot="10800000">
                <a:off x="7773176" y="1745834"/>
                <a:ext cx="171300" cy="8250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4" name="Google Shape;374;p10"/>
          <p:cNvCxnSpPr/>
          <p:nvPr/>
        </p:nvCxnSpPr>
        <p:spPr>
          <a:xfrm flipH="1">
            <a:off x="11650991" y="2025140"/>
            <a:ext cx="9900" cy="3519000"/>
          </a:xfrm>
          <a:prstGeom prst="straightConnector1">
            <a:avLst/>
          </a:prstGeom>
          <a:noFill/>
          <a:ln w="9525" cap="flat" cmpd="sng">
            <a:solidFill>
              <a:srgbClr val="7F7F7F"/>
            </a:solidFill>
            <a:prstDash val="solid"/>
            <a:round/>
            <a:headEnd type="none" w="sm" len="sm"/>
            <a:tailEnd type="none" w="sm" len="sm"/>
          </a:ln>
        </p:spPr>
      </p:cxnSp>
      <p:cxnSp>
        <p:nvCxnSpPr>
          <p:cNvPr id="375" name="Google Shape;375;p10"/>
          <p:cNvCxnSpPr/>
          <p:nvPr/>
        </p:nvCxnSpPr>
        <p:spPr>
          <a:xfrm>
            <a:off x="4135375" y="2039449"/>
            <a:ext cx="0" cy="3507600"/>
          </a:xfrm>
          <a:prstGeom prst="straightConnector1">
            <a:avLst/>
          </a:prstGeom>
          <a:noFill/>
          <a:ln w="9525" cap="flat" cmpd="sng">
            <a:solidFill>
              <a:srgbClr val="C7C7C7"/>
            </a:solidFill>
            <a:prstDash val="dot"/>
            <a:round/>
            <a:headEnd type="none" w="sm" len="sm"/>
            <a:tailEnd type="none" w="sm" len="sm"/>
          </a:ln>
        </p:spPr>
      </p:cxnSp>
      <p:sp>
        <p:nvSpPr>
          <p:cNvPr id="376" name="Google Shape;376;p10"/>
          <p:cNvSpPr/>
          <p:nvPr/>
        </p:nvSpPr>
        <p:spPr>
          <a:xfrm>
            <a:off x="614063" y="2547262"/>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7" name="Google Shape;377;p10"/>
          <p:cNvSpPr/>
          <p:nvPr/>
        </p:nvSpPr>
        <p:spPr>
          <a:xfrm>
            <a:off x="614063" y="4820529"/>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8" name="Google Shape;378;p10"/>
          <p:cNvSpPr/>
          <p:nvPr/>
        </p:nvSpPr>
        <p:spPr>
          <a:xfrm>
            <a:off x="614063" y="3680897"/>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79" name="Google Shape;379;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80" name="Google Shape;380;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81" name="Google Shape;381;p10"/>
          <p:cNvPicPr preferRelativeResize="0"/>
          <p:nvPr/>
        </p:nvPicPr>
        <p:blipFill rotWithShape="1">
          <a:blip r:embed="rId5">
            <a:alphaModFix/>
          </a:blip>
          <a:srcRect/>
          <a:stretch/>
        </p:blipFill>
        <p:spPr>
          <a:xfrm>
            <a:off x="694273" y="5144522"/>
            <a:ext cx="265176" cy="265176"/>
          </a:xfrm>
          <a:prstGeom prst="rect">
            <a:avLst/>
          </a:prstGeom>
          <a:noFill/>
          <a:ln>
            <a:noFill/>
          </a:ln>
        </p:spPr>
      </p:pic>
      <p:sp>
        <p:nvSpPr>
          <p:cNvPr id="382" name="Google Shape;382;p10"/>
          <p:cNvSpPr txBox="1"/>
          <p:nvPr/>
        </p:nvSpPr>
        <p:spPr>
          <a:xfrm>
            <a:off x="1573869" y="2189267"/>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383" name="Google Shape;383;p10"/>
          <p:cNvCxnSpPr/>
          <p:nvPr/>
        </p:nvCxnSpPr>
        <p:spPr>
          <a:xfrm flipH="1">
            <a:off x="3623400" y="2042056"/>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4" name="Google Shape;384;p10"/>
          <p:cNvCxnSpPr/>
          <p:nvPr/>
        </p:nvCxnSpPr>
        <p:spPr>
          <a:xfrm flipH="1">
            <a:off x="4632933" y="2027682"/>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5" name="Google Shape;385;p10"/>
          <p:cNvCxnSpPr/>
          <p:nvPr/>
        </p:nvCxnSpPr>
        <p:spPr>
          <a:xfrm flipH="1">
            <a:off x="5646301" y="2029341"/>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6" name="Google Shape;386;p10"/>
          <p:cNvCxnSpPr/>
          <p:nvPr/>
        </p:nvCxnSpPr>
        <p:spPr>
          <a:xfrm flipH="1">
            <a:off x="7673971" y="2017414"/>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8678169" y="2025666"/>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flipH="1">
            <a:off x="9682367" y="2027682"/>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9" name="Google Shape;389;p10"/>
          <p:cNvCxnSpPr/>
          <p:nvPr/>
        </p:nvCxnSpPr>
        <p:spPr>
          <a:xfrm flipH="1">
            <a:off x="10705505" y="2017169"/>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10"/>
          <p:cNvCxnSpPr/>
          <p:nvPr/>
        </p:nvCxnSpPr>
        <p:spPr>
          <a:xfrm>
            <a:off x="7171844" y="2028819"/>
            <a:ext cx="0" cy="3528900"/>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10"/>
          <p:cNvCxnSpPr/>
          <p:nvPr/>
        </p:nvCxnSpPr>
        <p:spPr>
          <a:xfrm>
            <a:off x="11175680" y="2027232"/>
            <a:ext cx="0" cy="3528900"/>
          </a:xfrm>
          <a:prstGeom prst="straightConnector1">
            <a:avLst/>
          </a:prstGeom>
          <a:noFill/>
          <a:ln w="9525" cap="flat" cmpd="sng">
            <a:solidFill>
              <a:srgbClr val="C7C7C7"/>
            </a:solidFill>
            <a:prstDash val="dot"/>
            <a:round/>
            <a:headEnd type="none" w="sm" len="sm"/>
            <a:tailEnd type="none" w="sm" len="sm"/>
          </a:ln>
        </p:spPr>
      </p:cxnSp>
      <p:cxnSp>
        <p:nvCxnSpPr>
          <p:cNvPr id="392" name="Google Shape;392;p10"/>
          <p:cNvCxnSpPr/>
          <p:nvPr/>
        </p:nvCxnSpPr>
        <p:spPr>
          <a:xfrm>
            <a:off x="10183690" y="2009672"/>
            <a:ext cx="0" cy="3528900"/>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10"/>
          <p:cNvCxnSpPr/>
          <p:nvPr/>
        </p:nvCxnSpPr>
        <p:spPr>
          <a:xfrm>
            <a:off x="9187937" y="2039449"/>
            <a:ext cx="0" cy="3528900"/>
          </a:xfrm>
          <a:prstGeom prst="straightConnector1">
            <a:avLst/>
          </a:prstGeom>
          <a:noFill/>
          <a:ln w="9525" cap="flat" cmpd="sng">
            <a:solidFill>
              <a:srgbClr val="C7C7C7"/>
            </a:solidFill>
            <a:prstDash val="dot"/>
            <a:round/>
            <a:headEnd type="none" w="sm" len="sm"/>
            <a:tailEnd type="none" w="sm" len="sm"/>
          </a:ln>
        </p:spPr>
      </p:cxnSp>
      <p:cxnSp>
        <p:nvCxnSpPr>
          <p:cNvPr id="394" name="Google Shape;394;p10"/>
          <p:cNvCxnSpPr/>
          <p:nvPr/>
        </p:nvCxnSpPr>
        <p:spPr>
          <a:xfrm>
            <a:off x="8185563" y="2039449"/>
            <a:ext cx="0" cy="3528900"/>
          </a:xfrm>
          <a:prstGeom prst="straightConnector1">
            <a:avLst/>
          </a:prstGeom>
          <a:noFill/>
          <a:ln w="9525" cap="flat" cmpd="sng">
            <a:solidFill>
              <a:srgbClr val="C7C7C7"/>
            </a:solidFill>
            <a:prstDash val="dot"/>
            <a:round/>
            <a:headEnd type="none" w="sm" len="sm"/>
            <a:tailEnd type="none" w="sm" len="sm"/>
          </a:ln>
        </p:spPr>
      </p:cxnSp>
      <p:sp>
        <p:nvSpPr>
          <p:cNvPr id="395" name="Google Shape;395;p10"/>
          <p:cNvSpPr txBox="1"/>
          <p:nvPr/>
        </p:nvSpPr>
        <p:spPr>
          <a:xfrm>
            <a:off x="388167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6" name="Google Shape;396;p10"/>
          <p:cNvSpPr txBox="1"/>
          <p:nvPr/>
        </p:nvSpPr>
        <p:spPr>
          <a:xfrm>
            <a:off x="489225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590284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398" name="Google Shape;398;p10"/>
          <p:cNvSpPr txBox="1"/>
          <p:nvPr/>
        </p:nvSpPr>
        <p:spPr>
          <a:xfrm>
            <a:off x="691342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7924014" y="1721043"/>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893459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994518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2" name="Google Shape;402;p10"/>
          <p:cNvSpPr txBox="1"/>
          <p:nvPr/>
        </p:nvSpPr>
        <p:spPr>
          <a:xfrm>
            <a:off x="1095576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3" name="Google Shape;403;p10"/>
          <p:cNvSpPr txBox="1"/>
          <p:nvPr/>
        </p:nvSpPr>
        <p:spPr>
          <a:xfrm>
            <a:off x="2871089" y="1726006"/>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1618559" y="2330543"/>
            <a:ext cx="994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Discovery</a:t>
            </a:r>
            <a:endParaRPr sz="700" b="0" i="0" u="none" strike="noStrike" cap="none">
              <a:solidFill>
                <a:srgbClr val="000000"/>
              </a:solidFill>
              <a:latin typeface="Source Sans Pro"/>
              <a:ea typeface="Source Sans Pro"/>
              <a:cs typeface="Source Sans Pro"/>
              <a:sym typeface="Source Sans Pro"/>
            </a:endParaRPr>
          </a:p>
        </p:txBody>
      </p:sp>
      <p:sp>
        <p:nvSpPr>
          <p:cNvPr id="405" name="Google Shape;405;p10"/>
          <p:cNvSpPr/>
          <p:nvPr/>
        </p:nvSpPr>
        <p:spPr>
          <a:xfrm>
            <a:off x="1632501" y="2751851"/>
            <a:ext cx="14721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6" name="Google Shape;406;p10"/>
          <p:cNvSpPr/>
          <p:nvPr/>
        </p:nvSpPr>
        <p:spPr>
          <a:xfrm>
            <a:off x="2645950" y="2337635"/>
            <a:ext cx="2890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07" name="Google Shape;407;p10"/>
          <p:cNvSpPr/>
          <p:nvPr/>
        </p:nvSpPr>
        <p:spPr>
          <a:xfrm>
            <a:off x="1628516" y="3338255"/>
            <a:ext cx="2990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08" name="Google Shape;408;p10"/>
          <p:cNvSpPr/>
          <p:nvPr/>
        </p:nvSpPr>
        <p:spPr>
          <a:xfrm>
            <a:off x="1620979" y="3657600"/>
            <a:ext cx="9849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09" name="Google Shape;409;p10"/>
          <p:cNvSpPr/>
          <p:nvPr/>
        </p:nvSpPr>
        <p:spPr>
          <a:xfrm>
            <a:off x="2652434" y="3657600"/>
            <a:ext cx="959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10" name="Google Shape;410;p10"/>
          <p:cNvSpPr/>
          <p:nvPr/>
        </p:nvSpPr>
        <p:spPr>
          <a:xfrm>
            <a:off x="2636842" y="3995928"/>
            <a:ext cx="98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11" name="Google Shape;411;p10"/>
          <p:cNvSpPr/>
          <p:nvPr/>
        </p:nvSpPr>
        <p:spPr>
          <a:xfrm>
            <a:off x="3141286" y="4316936"/>
            <a:ext cx="45096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2" name="Google Shape;412;p10"/>
          <p:cNvSpPr/>
          <p:nvPr/>
        </p:nvSpPr>
        <p:spPr>
          <a:xfrm>
            <a:off x="3642137" y="3995928"/>
            <a:ext cx="14577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3" name="Google Shape;413;p10"/>
          <p:cNvSpPr/>
          <p:nvPr/>
        </p:nvSpPr>
        <p:spPr>
          <a:xfrm>
            <a:off x="3652700" y="3657600"/>
            <a:ext cx="959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4" name="Google Shape;414;p10"/>
          <p:cNvSpPr/>
          <p:nvPr/>
        </p:nvSpPr>
        <p:spPr>
          <a:xfrm>
            <a:off x="1617555" y="4800600"/>
            <a:ext cx="1951200" cy="2835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5" name="Google Shape;415;p10"/>
          <p:cNvSpPr/>
          <p:nvPr/>
        </p:nvSpPr>
        <p:spPr>
          <a:xfrm>
            <a:off x="7828526" y="3337560"/>
            <a:ext cx="18162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Research</a:t>
            </a:r>
            <a:endParaRPr sz="650" b="0" i="0" u="none" strike="noStrike" cap="none">
              <a:solidFill>
                <a:srgbClr val="FDFFFD"/>
              </a:solidFill>
              <a:latin typeface="Source Sans Pro"/>
              <a:ea typeface="Source Sans Pro"/>
              <a:cs typeface="Source Sans Pro"/>
              <a:sym typeface="Source Sans Pro"/>
            </a:endParaRPr>
          </a:p>
        </p:txBody>
      </p:sp>
      <p:sp>
        <p:nvSpPr>
          <p:cNvPr id="416" name="Google Shape;416;p10"/>
          <p:cNvSpPr/>
          <p:nvPr/>
        </p:nvSpPr>
        <p:spPr>
          <a:xfrm>
            <a:off x="11440148" y="4309439"/>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17" name="Google Shape;417;p10"/>
          <p:cNvSpPr txBox="1"/>
          <p:nvPr/>
        </p:nvSpPr>
        <p:spPr>
          <a:xfrm>
            <a:off x="10765718" y="4518009"/>
            <a:ext cx="961200" cy="200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418" name="Google Shape;418;p1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419" name="Google Shape;419;p10"/>
          <p:cNvSpPr/>
          <p:nvPr/>
        </p:nvSpPr>
        <p:spPr>
          <a:xfrm>
            <a:off x="9731950" y="3333250"/>
            <a:ext cx="18963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interviews &amp; synthesis</a:t>
            </a:r>
            <a:endParaRPr sz="650" b="0" i="0" u="none" strike="noStrike" cap="none">
              <a:solidFill>
                <a:srgbClr val="FDFFFD"/>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cxnSp>
        <p:nvCxnSpPr>
          <p:cNvPr id="425" name="Google Shape;425;p57"/>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426" name="Google Shape;426;p57"/>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427" name="Google Shape;427;p57"/>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28" name="Google Shape;428;p57"/>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Research phase 2: Moderated testing of IA trees</a:t>
            </a:r>
            <a:endParaRPr sz="2800" b="0" i="0" u="none" strike="noStrike" cap="none">
              <a:solidFill>
                <a:schemeClr val="dk1"/>
              </a:solidFill>
              <a:latin typeface="PT Serif"/>
              <a:ea typeface="PT Serif"/>
              <a:cs typeface="PT Serif"/>
              <a:sym typeface="PT Serif"/>
            </a:endParaRPr>
          </a:p>
        </p:txBody>
      </p:sp>
      <p:sp>
        <p:nvSpPr>
          <p:cNvPr id="429" name="Google Shape;429;p57"/>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430" name="Google Shape;430;p57"/>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31" name="Google Shape;431;p57"/>
          <p:cNvSpPr txBox="1"/>
          <p:nvPr/>
        </p:nvSpPr>
        <p:spPr>
          <a:xfrm>
            <a:off x="419099" y="1773936"/>
            <a:ext cx="9617400" cy="923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Align w/ VA-PO and business partners on scope and direction of research</a:t>
            </a:r>
            <a:endParaRPr sz="1200" b="0" i="0" u="none" strike="noStrike" cap="none">
              <a:solidFill>
                <a:srgbClr val="8F8F8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Finalize research plan #2 – Moderated testing of trees</a:t>
            </a:r>
            <a:endParaRPr sz="1200" b="0" i="0" u="none" strike="noStrike" cap="none">
              <a:solidFill>
                <a:srgbClr val="8F8F8F"/>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Finalize conversation guide #2 – Moderated testing of trees</a:t>
            </a:r>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Submit research plan and conversation guide #2</a:t>
            </a:r>
            <a:endParaRPr sz="1200" b="0" i="0" u="none" strike="noStrike" cap="none">
              <a:solidFill>
                <a:srgbClr val="8F8F8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7"/>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Upload trees for each hypothesis in Optimal Workshop</a:t>
            </a:r>
            <a:endParaRPr sz="1200" b="0" i="0" u="none" strike="noStrike" cap="none">
              <a:solidFill>
                <a:srgbClr val="000000"/>
              </a:solidFill>
              <a:latin typeface="Arial"/>
              <a:ea typeface="Arial"/>
              <a:cs typeface="Arial"/>
              <a:sym typeface="Arial"/>
            </a:endParaRPr>
          </a:p>
        </p:txBody>
      </p:sp>
      <p:sp>
        <p:nvSpPr>
          <p:cNvPr id="432" name="Google Shape;432;p57"/>
          <p:cNvSpPr txBox="1"/>
          <p:nvPr/>
        </p:nvSpPr>
        <p:spPr>
          <a:xfrm>
            <a:off x="8425546" y="610925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8"/>
              </a:rPr>
              <a:t>Research plan</a:t>
            </a:r>
            <a:r>
              <a:rPr lang="en-US" sz="1200" b="0" i="0" u="none" strike="noStrike" cap="none">
                <a:solidFill>
                  <a:srgbClr val="000000"/>
                </a:solidFill>
                <a:latin typeface="Source Sans Pro"/>
                <a:ea typeface="Source Sans Pro"/>
                <a:cs typeface="Source Sans Pro"/>
                <a:sym typeface="Source Sans Pro"/>
              </a:rPr>
              <a:t> &amp; </a:t>
            </a:r>
            <a:r>
              <a:rPr lang="en-US" sz="1200" b="0" i="0" u="sng" strike="noStrike" cap="none">
                <a:solidFill>
                  <a:schemeClr val="hlink"/>
                </a:solidFill>
                <a:latin typeface="Source Sans Pro"/>
                <a:ea typeface="Source Sans Pro"/>
                <a:cs typeface="Source Sans Pro"/>
                <a:sym typeface="Source Sans Pro"/>
                <a:hlinkClick r:id="rId9"/>
              </a:rPr>
              <a:t>conversation guide</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433" name="Google Shape;433;p57"/>
          <p:cNvSpPr txBox="1"/>
          <p:nvPr/>
        </p:nvSpPr>
        <p:spPr>
          <a:xfrm>
            <a:off x="188899" y="2847461"/>
            <a:ext cx="53586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rgbClr val="000000"/>
              </a:buClr>
              <a:buSzPts val="1600"/>
              <a:buFont typeface="Arial"/>
              <a:buNone/>
            </a:pPr>
            <a:r>
              <a:rPr lang="en-US" sz="1600" b="0" i="0" u="none" strike="noStrike" cap="none">
                <a:solidFill>
                  <a:schemeClr val="dk2"/>
                </a:solidFill>
                <a:latin typeface="PT Serif"/>
                <a:ea typeface="PT Serif"/>
                <a:cs typeface="PT Serif"/>
                <a:sym typeface="PT Serif"/>
              </a:rPr>
              <a:t>Research Plan &amp; Conversation Guide</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Submitted for approval</a:t>
            </a:r>
            <a:endParaRPr sz="1400" b="0" i="0" u="none" strike="noStrike" cap="none">
              <a:solidFill>
                <a:srgbClr val="000000"/>
              </a:solidFill>
              <a:latin typeface="Arial"/>
              <a:ea typeface="Arial"/>
              <a:cs typeface="Arial"/>
              <a:sym typeface="Arial"/>
            </a:endParaRPr>
          </a:p>
          <a:p>
            <a:pPr marL="139700" marR="0" lvl="0" indent="0" algn="l" rtl="0">
              <a:lnSpc>
                <a:spcPct val="90000"/>
              </a:lnSpc>
              <a:spcBef>
                <a:spcPts val="1000"/>
              </a:spcBef>
              <a:spcAft>
                <a:spcPts val="0"/>
              </a:spcAft>
              <a:buClr>
                <a:srgbClr val="000000"/>
              </a:buClr>
              <a:buSzPts val="1600"/>
              <a:buFont typeface="Arial"/>
              <a:buNone/>
            </a:pPr>
            <a:endParaRPr sz="16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rgbClr val="000000"/>
              </a:buClr>
              <a:buSzPts val="1600"/>
              <a:buFont typeface="Arial"/>
              <a:buNone/>
            </a:pPr>
            <a:r>
              <a:rPr lang="en-US" sz="1600" b="0" i="0" u="none" strike="noStrike" cap="none">
                <a:solidFill>
                  <a:schemeClr val="dk2"/>
                </a:solidFill>
                <a:latin typeface="PT Serif"/>
                <a:ea typeface="PT Serif"/>
                <a:cs typeface="PT Serif"/>
                <a:sym typeface="PT Serif"/>
              </a:rPr>
              <a:t>Next Steps</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a:solidFill>
                  <a:schemeClr val="dk2"/>
                </a:solidFill>
                <a:latin typeface="PT Serif"/>
                <a:ea typeface="PT Serif"/>
                <a:cs typeface="PT Serif"/>
                <a:sym typeface="PT Serif"/>
              </a:rPr>
              <a:t>Meet with Perigean to discuss recruiting</a:t>
            </a:r>
            <a:endParaRPr>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Practice interviews with 2 pilot participants</a:t>
            </a:r>
            <a:endParaRPr sz="1400" b="0" i="0" u="none" strike="noStrike" cap="none">
              <a:solidFill>
                <a:schemeClr val="dk2"/>
              </a:solidFill>
              <a:latin typeface="PT Serif"/>
              <a:ea typeface="PT Serif"/>
              <a:cs typeface="PT Serif"/>
              <a:sym typeface="PT Serif"/>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a:solidFill>
                  <a:schemeClr val="dk2"/>
                </a:solidFill>
                <a:latin typeface="PT Serif"/>
                <a:ea typeface="PT Serif"/>
                <a:cs typeface="PT Serif"/>
                <a:sym typeface="PT Serif"/>
              </a:rPr>
              <a:t>Interviews with Veterans to begin August 15th</a:t>
            </a:r>
            <a:endParaRPr sz="1600" b="0" i="0" u="none" strike="noStrike" cap="none">
              <a:solidFill>
                <a:schemeClr val="dk2"/>
              </a:solidFill>
              <a:latin typeface="PT Serif"/>
              <a:ea typeface="PT Serif"/>
              <a:cs typeface="PT Serif"/>
              <a:sym typeface="PT Serif"/>
            </a:endParaRPr>
          </a:p>
        </p:txBody>
      </p:sp>
      <p:sp>
        <p:nvSpPr>
          <p:cNvPr id="434" name="Google Shape;434;p5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cxnSp>
        <p:nvCxnSpPr>
          <p:cNvPr id="440" name="Google Shape;440;g142b911e1b9_1_0"/>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441" name="Google Shape;441;g142b911e1b9_1_0"/>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442" name="Google Shape;442;g142b911e1b9_1_0"/>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43" name="Google Shape;443;g142b911e1b9_1_0"/>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Research phase 2: Recruitment</a:t>
            </a:r>
            <a:endParaRPr sz="2800" b="0" i="0" u="none" strike="noStrike" cap="none">
              <a:solidFill>
                <a:schemeClr val="dk1"/>
              </a:solidFill>
              <a:latin typeface="PT Serif"/>
              <a:ea typeface="PT Serif"/>
              <a:cs typeface="PT Serif"/>
              <a:sym typeface="PT Serif"/>
            </a:endParaRPr>
          </a:p>
        </p:txBody>
      </p:sp>
      <p:graphicFrame>
        <p:nvGraphicFramePr>
          <p:cNvPr id="444" name="Google Shape;444;g142b911e1b9_1_0"/>
          <p:cNvGraphicFramePr/>
          <p:nvPr/>
        </p:nvGraphicFramePr>
        <p:xfrm>
          <a:off x="6305400" y="2847450"/>
          <a:ext cx="3000000" cy="3000000"/>
        </p:xfrm>
        <a:graphic>
          <a:graphicData uri="http://schemas.openxmlformats.org/drawingml/2006/table">
            <a:tbl>
              <a:tblPr>
                <a:noFill/>
                <a:tableStyleId>{DFC5760D-39E9-477E-BFFD-0748BD010312}</a:tableStyleId>
              </a:tblPr>
              <a:tblGrid>
                <a:gridCol w="1170125">
                  <a:extLst>
                    <a:ext uri="{9D8B030D-6E8A-4147-A177-3AD203B41FA5}">
                      <a16:colId xmlns:a16="http://schemas.microsoft.com/office/drawing/2014/main" val="20000"/>
                    </a:ext>
                  </a:extLst>
                </a:gridCol>
                <a:gridCol w="1170125">
                  <a:extLst>
                    <a:ext uri="{9D8B030D-6E8A-4147-A177-3AD203B41FA5}">
                      <a16:colId xmlns:a16="http://schemas.microsoft.com/office/drawing/2014/main" val="20001"/>
                    </a:ext>
                  </a:extLst>
                </a:gridCol>
                <a:gridCol w="1170125">
                  <a:extLst>
                    <a:ext uri="{9D8B030D-6E8A-4147-A177-3AD203B41FA5}">
                      <a16:colId xmlns:a16="http://schemas.microsoft.com/office/drawing/2014/main" val="20002"/>
                    </a:ext>
                  </a:extLst>
                </a:gridCol>
                <a:gridCol w="1170125">
                  <a:extLst>
                    <a:ext uri="{9D8B030D-6E8A-4147-A177-3AD203B41FA5}">
                      <a16:colId xmlns:a16="http://schemas.microsoft.com/office/drawing/2014/main" val="20003"/>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Cohort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Hypothesis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Enrollment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 of participants</a:t>
                      </a:r>
                      <a:endParaRPr sz="1400" u="none" strike="noStrike" cap="none"/>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a:t>
                      </a:r>
                      <a:endParaRPr sz="1400" u="none" strike="noStrike" cap="none"/>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a:t>
                      </a:r>
                      <a:endParaRPr sz="1400" u="none" strike="noStrike" cap="none"/>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3</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a:t>
                      </a:r>
                      <a:endParaRPr sz="1400" u="none" strike="noStrike" cap="none"/>
                    </a:p>
                  </a:txBody>
                  <a:tcPr marL="91425" marR="91425" marT="91425" marB="91425"/>
                </a:tc>
                <a:extLst>
                  <a:ext uri="{0D108BD9-81ED-4DB2-BD59-A6C34878D82A}">
                    <a16:rowId xmlns:a16="http://schemas.microsoft.com/office/drawing/2014/main" val="10003"/>
                  </a:ext>
                </a:extLst>
              </a:tr>
              <a:tr h="396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4</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a:t>
                      </a:r>
                      <a:endParaRPr sz="1400" u="none" strike="noStrike" cap="none"/>
                    </a:p>
                  </a:txBody>
                  <a:tcPr marL="91425" marR="91425" marT="91425" marB="91425"/>
                </a:tc>
                <a:extLst>
                  <a:ext uri="{0D108BD9-81ED-4DB2-BD59-A6C34878D82A}">
                    <a16:rowId xmlns:a16="http://schemas.microsoft.com/office/drawing/2014/main" val="10004"/>
                  </a:ext>
                </a:extLst>
              </a:tr>
            </a:tbl>
          </a:graphicData>
        </a:graphic>
      </p:graphicFrame>
      <p:sp>
        <p:nvSpPr>
          <p:cNvPr id="445" name="Google Shape;445;g142b911e1b9_1_0"/>
          <p:cNvSpPr txBox="1"/>
          <p:nvPr/>
        </p:nvSpPr>
        <p:spPr>
          <a:xfrm>
            <a:off x="419100" y="1773936"/>
            <a:ext cx="44142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Recruitment plan</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46" name="Google Shape;446;g142b911e1b9_1_0"/>
          <p:cNvSpPr txBox="1"/>
          <p:nvPr/>
        </p:nvSpPr>
        <p:spPr>
          <a:xfrm>
            <a:off x="188899" y="2847461"/>
            <a:ext cx="5358600" cy="3252000"/>
          </a:xfrm>
          <a:prstGeom prst="rect">
            <a:avLst/>
          </a:prstGeom>
          <a:noFill/>
          <a:ln>
            <a:noFill/>
          </a:ln>
        </p:spPr>
        <p:txBody>
          <a:bodyPr spcFirstLastPara="1" wrap="square" lIns="91425" tIns="45700" rIns="91425" bIns="45700" anchor="t" anchorCtr="0">
            <a:normAutofit fontScale="85000" lnSpcReduction="20000"/>
          </a:bodyPr>
          <a:lstStyle/>
          <a:p>
            <a:pPr marL="139700" marR="0" lvl="0" indent="0" algn="l" rtl="0">
              <a:lnSpc>
                <a:spcPct val="90000"/>
              </a:lnSpc>
              <a:spcBef>
                <a:spcPts val="1000"/>
              </a:spcBef>
              <a:spcAft>
                <a:spcPts val="0"/>
              </a:spcAft>
              <a:buClr>
                <a:schemeClr val="accent2"/>
              </a:buClr>
              <a:buSzPct val="87500"/>
              <a:buFont typeface="Noto Sans Symbols"/>
              <a:buNone/>
            </a:pPr>
            <a:r>
              <a:rPr lang="en-US" sz="1600" b="0" i="0" u="none" strike="noStrike" cap="none">
                <a:solidFill>
                  <a:schemeClr val="dk2"/>
                </a:solidFill>
                <a:latin typeface="PT Serif"/>
                <a:ea typeface="PT Serif"/>
                <a:cs typeface="PT Serif"/>
                <a:sym typeface="PT Serif"/>
              </a:rPr>
              <a:t>Recruiting</a:t>
            </a:r>
            <a:endParaRPr sz="1400" b="0" i="0" u="none" strike="noStrike" cap="none">
              <a:solidFill>
                <a:srgbClr val="000000"/>
              </a:solidFill>
              <a:latin typeface="Arial"/>
              <a:ea typeface="Arial"/>
              <a:cs typeface="Arial"/>
              <a:sym typeface="Arial"/>
            </a:endParaRPr>
          </a:p>
          <a:p>
            <a:pPr marL="914400" marR="0" lvl="1" indent="-296608" algn="l" rtl="0">
              <a:lnSpc>
                <a:spcPct val="115000"/>
              </a:lnSpc>
              <a:spcBef>
                <a:spcPts val="1000"/>
              </a:spcBef>
              <a:spcAft>
                <a:spcPts val="0"/>
              </a:spcAft>
              <a:buClr>
                <a:schemeClr val="accent2"/>
              </a:buClr>
              <a:buSzPct val="90000"/>
              <a:buFont typeface="Noto Sans Symbols"/>
              <a:buChar char="▪"/>
            </a:pPr>
            <a:r>
              <a:rPr lang="en-US" sz="1400" b="0" i="0" u="none" strike="noStrike" cap="none">
                <a:solidFill>
                  <a:schemeClr val="dk1"/>
                </a:solidFill>
                <a:latin typeface="PT Serif"/>
                <a:ea typeface="PT Serif"/>
                <a:cs typeface="PT Serif"/>
                <a:sym typeface="PT Serif"/>
              </a:rPr>
              <a:t>Recruiting will focus on Veterans only</a:t>
            </a:r>
            <a:endParaRPr sz="1400" b="0" i="0" u="none" strike="noStrike" cap="none">
              <a:solidFill>
                <a:schemeClr val="dk1"/>
              </a:solidFill>
              <a:latin typeface="PT Serif"/>
              <a:ea typeface="PT Serif"/>
              <a:cs typeface="PT Serif"/>
              <a:sym typeface="PT Serif"/>
            </a:endParaRPr>
          </a:p>
          <a:p>
            <a:pPr marL="914400" marR="0" lvl="1" indent="-296608" algn="l" rtl="0">
              <a:lnSpc>
                <a:spcPct val="115000"/>
              </a:lnSpc>
              <a:spcBef>
                <a:spcPts val="1000"/>
              </a:spcBef>
              <a:spcAft>
                <a:spcPts val="0"/>
              </a:spcAft>
              <a:buClr>
                <a:schemeClr val="accent2"/>
              </a:buClr>
              <a:buSzPct val="90000"/>
              <a:buFont typeface="Noto Sans Symbols"/>
              <a:buChar char="▪"/>
            </a:pPr>
            <a:r>
              <a:rPr lang="en-US" sz="1400" b="0" i="0" u="none" strike="noStrike" cap="none">
                <a:solidFill>
                  <a:schemeClr val="dk1"/>
                </a:solidFill>
                <a:latin typeface="PT Serif"/>
                <a:ea typeface="PT Serif"/>
                <a:cs typeface="PT Serif"/>
                <a:sym typeface="PT Serif"/>
              </a:rPr>
              <a:t>A total of 40 participants will be recruited to account for a goal of 20 with the potential for no-shows/cancellations</a:t>
            </a:r>
            <a:endParaRPr sz="1400" b="0" i="0" u="none" strike="noStrike" cap="none">
              <a:solidFill>
                <a:schemeClr val="dk1"/>
              </a:solidFill>
              <a:latin typeface="PT Serif"/>
              <a:ea typeface="PT Serif"/>
              <a:cs typeface="PT Serif"/>
              <a:sym typeface="PT Serif"/>
            </a:endParaRPr>
          </a:p>
          <a:p>
            <a:pPr marL="914400" marR="0" lvl="1" indent="-296608" algn="l" rtl="0">
              <a:lnSpc>
                <a:spcPct val="115000"/>
              </a:lnSpc>
              <a:spcBef>
                <a:spcPts val="1000"/>
              </a:spcBef>
              <a:spcAft>
                <a:spcPts val="0"/>
              </a:spcAft>
              <a:buClr>
                <a:schemeClr val="accent2"/>
              </a:buClr>
              <a:buSzPct val="90000"/>
              <a:buFont typeface="Noto Sans Symbols"/>
              <a:buChar char="▪"/>
            </a:pPr>
            <a:r>
              <a:rPr lang="en-US" sz="1400" b="0" i="0" u="none" strike="noStrike" cap="none">
                <a:solidFill>
                  <a:schemeClr val="dk1"/>
                </a:solidFill>
                <a:latin typeface="PT Serif"/>
                <a:ea typeface="PT Serif"/>
                <a:cs typeface="PT Serif"/>
                <a:sym typeface="PT Serif"/>
              </a:rPr>
              <a:t>The total will be broken into four cohorts, two for each hypothesis, with 5-8 participants in each </a:t>
            </a:r>
            <a:endParaRPr sz="1400" b="0" i="0" u="none" strike="noStrike" cap="none">
              <a:solidFill>
                <a:schemeClr val="dk1"/>
              </a:solidFill>
              <a:latin typeface="PT Serif"/>
              <a:ea typeface="PT Serif"/>
              <a:cs typeface="PT Serif"/>
              <a:sym typeface="PT Serif"/>
            </a:endParaRPr>
          </a:p>
          <a:p>
            <a:pPr marL="914400" marR="0" lvl="1" indent="-296608" algn="l" rtl="0">
              <a:lnSpc>
                <a:spcPct val="115000"/>
              </a:lnSpc>
              <a:spcBef>
                <a:spcPts val="1000"/>
              </a:spcBef>
              <a:spcAft>
                <a:spcPts val="0"/>
              </a:spcAft>
              <a:buClr>
                <a:schemeClr val="accent2"/>
              </a:buClr>
              <a:buSzPct val="90000"/>
              <a:buFont typeface="Noto Sans Symbols"/>
              <a:buChar char="▪"/>
            </a:pPr>
            <a:r>
              <a:rPr lang="en-US" sz="1400" b="0" i="0" u="none" strike="noStrike" cap="none">
                <a:solidFill>
                  <a:schemeClr val="dk1"/>
                </a:solidFill>
                <a:latin typeface="PT Serif"/>
                <a:ea typeface="PT Serif"/>
                <a:cs typeface="PT Serif"/>
                <a:sym typeface="PT Serif"/>
              </a:rPr>
              <a:t>Respectively for each hypothesis, one cohort will be Veterans enrolled in VA health care, one not enrolled in VA health care</a:t>
            </a:r>
            <a:endParaRPr sz="1400" b="0" i="0" u="none" strike="noStrike" cap="none">
              <a:solidFill>
                <a:schemeClr val="dk1"/>
              </a:solidFill>
              <a:latin typeface="PT Serif"/>
              <a:ea typeface="PT Serif"/>
              <a:cs typeface="PT Serif"/>
              <a:sym typeface="PT Serif"/>
            </a:endParaRPr>
          </a:p>
          <a:p>
            <a:pPr marL="914400" marR="0" lvl="1" indent="-296608" algn="l" rtl="0">
              <a:lnSpc>
                <a:spcPct val="115000"/>
              </a:lnSpc>
              <a:spcBef>
                <a:spcPts val="1000"/>
              </a:spcBef>
              <a:spcAft>
                <a:spcPts val="0"/>
              </a:spcAft>
              <a:buClr>
                <a:schemeClr val="accent2"/>
              </a:buClr>
              <a:buSzPct val="90000"/>
              <a:buFont typeface="Noto Sans Symbols"/>
              <a:buChar char="▪"/>
            </a:pPr>
            <a:r>
              <a:rPr lang="en-US" sz="1400" b="0" i="0" u="none" strike="noStrike" cap="none">
                <a:solidFill>
                  <a:schemeClr val="dk1"/>
                </a:solidFill>
                <a:latin typeface="PT Serif"/>
                <a:ea typeface="PT Serif"/>
                <a:cs typeface="PT Serif"/>
                <a:sym typeface="PT Serif"/>
              </a:rPr>
              <a:t>Even distribution of enrolled and non-enrolled participants across both hypotheses</a:t>
            </a:r>
            <a:endParaRPr sz="1400" b="0" i="0" u="none" strike="noStrike" cap="none">
              <a:solidFill>
                <a:schemeClr val="dk1"/>
              </a:solidFill>
              <a:latin typeface="PT Serif"/>
              <a:ea typeface="PT Serif"/>
              <a:cs typeface="PT Serif"/>
              <a:sym typeface="PT Serif"/>
            </a:endParaRPr>
          </a:p>
          <a:p>
            <a:pPr marL="914400" marR="0" lvl="1" indent="-296608" algn="l" rtl="0">
              <a:lnSpc>
                <a:spcPct val="115000"/>
              </a:lnSpc>
              <a:spcBef>
                <a:spcPts val="1000"/>
              </a:spcBef>
              <a:spcAft>
                <a:spcPts val="0"/>
              </a:spcAft>
              <a:buClr>
                <a:schemeClr val="accent2"/>
              </a:buClr>
              <a:buSzPct val="90000"/>
              <a:buFont typeface="Noto Sans Symbols"/>
              <a:buChar char="▪"/>
            </a:pPr>
            <a:r>
              <a:rPr lang="en-US" sz="1400" b="0" i="0" u="none" strike="noStrike" cap="none">
                <a:solidFill>
                  <a:schemeClr val="dk1"/>
                </a:solidFill>
                <a:latin typeface="PT Serif"/>
                <a:ea typeface="PT Serif"/>
                <a:cs typeface="PT Serif"/>
                <a:sym typeface="PT Serif"/>
              </a:rPr>
              <a:t>Continued emphasis on inclusivity for the total body of participants</a:t>
            </a:r>
            <a:endParaRPr sz="1400" b="1" i="0" u="none" strike="noStrike" cap="none">
              <a:solidFill>
                <a:schemeClr val="dk1"/>
              </a:solidFill>
              <a:latin typeface="Arial"/>
              <a:ea typeface="Arial"/>
              <a:cs typeface="Arial"/>
              <a:sym typeface="Arial"/>
            </a:endParaRPr>
          </a:p>
          <a:p>
            <a:pPr marL="0" marR="0" lvl="0" indent="0" algn="l" rtl="0">
              <a:lnSpc>
                <a:spcPct val="90000"/>
              </a:lnSpc>
              <a:spcBef>
                <a:spcPts val="500"/>
              </a:spcBef>
              <a:spcAft>
                <a:spcPts val="0"/>
              </a:spcAft>
              <a:buClr>
                <a:srgbClr val="000000"/>
              </a:buClr>
              <a:buSzPct val="100000"/>
              <a:buFont typeface="Arial"/>
              <a:buNone/>
            </a:pPr>
            <a:endParaRPr sz="1400" b="0" i="0" u="none" strike="noStrike" cap="none">
              <a:solidFill>
                <a:schemeClr val="dk2"/>
              </a:solidFill>
              <a:latin typeface="PT Serif"/>
              <a:ea typeface="PT Serif"/>
              <a:cs typeface="PT Serif"/>
              <a:sym typeface="PT Serif"/>
            </a:endParaRPr>
          </a:p>
        </p:txBody>
      </p:sp>
      <p:sp>
        <p:nvSpPr>
          <p:cNvPr id="447" name="Google Shape;447;g142b911e1b9_1_0"/>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48" name="Google Shape;448;g142b911e1b9_1_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4890</Words>
  <Application>Microsoft Office PowerPoint</Application>
  <PresentationFormat>Widescreen</PresentationFormat>
  <Paragraphs>1231</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Source Sans Pro</vt:lpstr>
      <vt:lpstr>Source Sans Pro SemiBold</vt:lpstr>
      <vt:lpstr>Calibri</vt:lpstr>
      <vt:lpstr>Century Gothic</vt:lpstr>
      <vt:lpstr>PT Serif</vt:lpstr>
      <vt:lpstr>Noto Sans Symbols</vt:lpstr>
      <vt:lpstr>Arial</vt:lpstr>
      <vt:lpstr>1_Office Theme</vt:lpstr>
      <vt:lpstr>Sprint 8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v8</vt:lpstr>
      <vt:lpstr>PowerPoint Presentation</vt:lpstr>
      <vt:lpstr>PowerPoint Presentation</vt:lpstr>
      <vt:lpstr>1095-B</vt:lpstr>
      <vt:lpstr>1095-B Workplan v8</vt:lpstr>
      <vt:lpstr>PowerPoint Presentation</vt:lpstr>
      <vt:lpstr>PowerPoint Presentation</vt:lpstr>
      <vt:lpstr>PowerPoint Presentation</vt:lpstr>
      <vt:lpstr>Steps to 1095-B MVP launch (1 of 2)</vt:lpstr>
      <vt:lpstr>Steps to 1095-B MVP launch (2 of 2)</vt:lpstr>
      <vt:lpstr>Path to Task Order close-out</vt:lpstr>
      <vt:lpstr>CEDAR TO1 closeout (1 of 3) v1</vt:lpstr>
      <vt:lpstr>CEDAR TO1 closeout (2 of 3)</vt:lpstr>
      <vt:lpstr>CEDAR TO1 closeout (3 of 3)</vt:lpstr>
      <vt:lpstr>New 1095-B team, next steps (1 of 2) v1</vt:lpstr>
      <vt:lpstr>New 1095-B team, next Steps (2 of 2)</vt:lpstr>
      <vt:lpstr>Sprint Deliverables</vt:lpstr>
      <vt:lpstr>Sprint 8 Deliverables (1 of 2)  </vt:lpstr>
      <vt:lpstr>Sprint 8 Deliverables (2 of 2)  </vt:lpstr>
      <vt:lpstr>Preview of Sprint 9</vt:lpstr>
      <vt:lpstr>PowerPoint Presentation</vt:lpstr>
      <vt:lpstr>Appendix</vt:lpstr>
      <vt:lpstr>PowerPoint Presentation</vt:lpstr>
      <vt:lpstr>Project risks and mitigation strategies (1 of 2)</vt:lpstr>
      <vt:lpstr>Project risks and mitigation strategies (2 of 2)</vt:lpstr>
      <vt:lpstr>PowerPoint Presentation</vt:lpstr>
      <vt:lpstr>PowerPoint Presentation</vt:lpstr>
      <vt:lpstr>1095-B MVP Launch and Close-Out</vt:lpstr>
      <vt:lpstr>Health Hub Moderated Studies and Close-Out</vt:lpstr>
      <vt:lpstr>PowerPoint Presentation</vt:lpstr>
      <vt:lpstr>PowerPoint Presentation</vt:lpstr>
      <vt:lpstr>Sprint __ Deliverables – __ </vt:lpstr>
      <vt:lpstr>1095-B Remaining actions, with external dependencies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8 Demo</dc:title>
  <dc:creator>Jordan White</dc:creator>
  <cp:lastModifiedBy>Tami Corson</cp:lastModifiedBy>
  <cp:revision>1</cp:revision>
  <dcterms:created xsi:type="dcterms:W3CDTF">2022-02-09T22:10:49Z</dcterms:created>
  <dcterms:modified xsi:type="dcterms:W3CDTF">2022-08-10T12:59:21Z</dcterms:modified>
</cp:coreProperties>
</file>